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3" r:id="rId5"/>
    <p:sldId id="274" r:id="rId6"/>
    <p:sldId id="275" r:id="rId7"/>
    <p:sldId id="261" r:id="rId8"/>
    <p:sldId id="262" r:id="rId9"/>
    <p:sldId id="260" r:id="rId10"/>
    <p:sldId id="273" r:id="rId11"/>
    <p:sldId id="264" r:id="rId12"/>
    <p:sldId id="265" r:id="rId13"/>
    <p:sldId id="267" r:id="rId14"/>
    <p:sldId id="268" r:id="rId15"/>
    <p:sldId id="269" r:id="rId16"/>
    <p:sldId id="270" r:id="rId17"/>
    <p:sldId id="271" r:id="rId18"/>
    <p:sldId id="272"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52C5F5-7920-41D0-88AC-95B00F4F3B45}"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DE59BD4E-4F36-4F43-A041-FAC7215DBF35}">
      <dgm:prSet phldrT="[Text]"/>
      <dgm:spPr/>
      <dgm:t>
        <a:bodyPr/>
        <a:lstStyle/>
        <a:p>
          <a:r>
            <a:rPr lang="en-US" dirty="0" smtClean="0"/>
            <a:t>Procedure Development</a:t>
          </a:r>
          <a:endParaRPr lang="en-US" dirty="0"/>
        </a:p>
      </dgm:t>
    </dgm:pt>
    <dgm:pt modelId="{55BBA5CD-442C-4A03-BFF2-C8183F040C90}" type="parTrans" cxnId="{6FA0C4AD-3BA2-41B4-A4E9-199A1632FBE2}">
      <dgm:prSet/>
      <dgm:spPr/>
      <dgm:t>
        <a:bodyPr/>
        <a:lstStyle/>
        <a:p>
          <a:endParaRPr lang="en-US"/>
        </a:p>
      </dgm:t>
    </dgm:pt>
    <dgm:pt modelId="{1A9E1E30-A5AB-47E3-A5A9-4B7693BC46AA}" type="sibTrans" cxnId="{6FA0C4AD-3BA2-41B4-A4E9-199A1632FBE2}">
      <dgm:prSet/>
      <dgm:spPr/>
      <dgm:t>
        <a:bodyPr/>
        <a:lstStyle/>
        <a:p>
          <a:endParaRPr lang="en-US"/>
        </a:p>
      </dgm:t>
    </dgm:pt>
    <dgm:pt modelId="{0FB0F089-3442-4D33-B1AE-7E328DDDD48E}">
      <dgm:prSet phldrT="[Text]"/>
      <dgm:spPr/>
      <dgm:t>
        <a:bodyPr/>
        <a:lstStyle/>
        <a:p>
          <a:r>
            <a:rPr lang="en-US" dirty="0" smtClean="0"/>
            <a:t>Ultrasonic Peening Assessment</a:t>
          </a:r>
          <a:endParaRPr lang="en-US" dirty="0"/>
        </a:p>
      </dgm:t>
    </dgm:pt>
    <dgm:pt modelId="{B1456533-19F6-423A-A38C-8D8E7CF8B15F}" type="parTrans" cxnId="{D8DFC048-9343-47C8-BAC8-269EEB379E3B}">
      <dgm:prSet/>
      <dgm:spPr/>
      <dgm:t>
        <a:bodyPr/>
        <a:lstStyle/>
        <a:p>
          <a:endParaRPr lang="en-US"/>
        </a:p>
      </dgm:t>
    </dgm:pt>
    <dgm:pt modelId="{CE7C3A7F-F6AF-4F6B-9B68-B44731F18C9A}" type="sibTrans" cxnId="{D8DFC048-9343-47C8-BAC8-269EEB379E3B}">
      <dgm:prSet/>
      <dgm:spPr/>
      <dgm:t>
        <a:bodyPr/>
        <a:lstStyle/>
        <a:p>
          <a:endParaRPr lang="en-US"/>
        </a:p>
      </dgm:t>
    </dgm:pt>
    <dgm:pt modelId="{40B9E049-7C01-4C92-92B1-D21B9F8BA61B}">
      <dgm:prSet phldrT="[Text]"/>
      <dgm:spPr/>
      <dgm:t>
        <a:bodyPr/>
        <a:lstStyle/>
        <a:p>
          <a:r>
            <a:rPr lang="en-US" dirty="0" smtClean="0"/>
            <a:t>Report Preparation</a:t>
          </a:r>
          <a:endParaRPr lang="en-US" dirty="0"/>
        </a:p>
      </dgm:t>
    </dgm:pt>
    <dgm:pt modelId="{7AE7273C-76E6-4139-8593-AB86CBFB38C4}" type="parTrans" cxnId="{65E8510F-6241-4A6A-81C4-253ADFB33FEE}">
      <dgm:prSet/>
      <dgm:spPr/>
      <dgm:t>
        <a:bodyPr/>
        <a:lstStyle/>
        <a:p>
          <a:endParaRPr lang="en-US"/>
        </a:p>
      </dgm:t>
    </dgm:pt>
    <dgm:pt modelId="{387C2908-49DF-4FA2-A67F-B2624CAED973}" type="sibTrans" cxnId="{65E8510F-6241-4A6A-81C4-253ADFB33FEE}">
      <dgm:prSet/>
      <dgm:spPr/>
      <dgm:t>
        <a:bodyPr/>
        <a:lstStyle/>
        <a:p>
          <a:endParaRPr lang="en-US"/>
        </a:p>
      </dgm:t>
    </dgm:pt>
    <dgm:pt modelId="{03278781-A17C-4666-AF9D-57B9A0BFE810}" type="pres">
      <dgm:prSet presAssocID="{C252C5F5-7920-41D0-88AC-95B00F4F3B45}" presName="Name0" presStyleCnt="0">
        <dgm:presLayoutVars>
          <dgm:chMax val="11"/>
          <dgm:chPref val="11"/>
          <dgm:dir/>
          <dgm:resizeHandles/>
        </dgm:presLayoutVars>
      </dgm:prSet>
      <dgm:spPr/>
      <dgm:t>
        <a:bodyPr/>
        <a:lstStyle/>
        <a:p>
          <a:endParaRPr lang="en-US"/>
        </a:p>
      </dgm:t>
    </dgm:pt>
    <dgm:pt modelId="{C5CD8206-1CC8-44B9-913C-4B711323731B}" type="pres">
      <dgm:prSet presAssocID="{40B9E049-7C01-4C92-92B1-D21B9F8BA61B}" presName="Accent3" presStyleCnt="0"/>
      <dgm:spPr/>
    </dgm:pt>
    <dgm:pt modelId="{C0106E2E-7881-43F7-8F79-8F511371D02C}" type="pres">
      <dgm:prSet presAssocID="{40B9E049-7C01-4C92-92B1-D21B9F8BA61B}" presName="Accent" presStyleLbl="node1" presStyleIdx="0" presStyleCnt="3"/>
      <dgm:spPr/>
    </dgm:pt>
    <dgm:pt modelId="{03EC881D-E9EF-4584-AEED-59C1DA939654}" type="pres">
      <dgm:prSet presAssocID="{40B9E049-7C01-4C92-92B1-D21B9F8BA61B}" presName="ParentBackground3" presStyleCnt="0"/>
      <dgm:spPr/>
    </dgm:pt>
    <dgm:pt modelId="{0BDEE982-ABF1-4A81-B0D2-8EDE8EFEE28F}" type="pres">
      <dgm:prSet presAssocID="{40B9E049-7C01-4C92-92B1-D21B9F8BA61B}" presName="ParentBackground" presStyleLbl="fgAcc1" presStyleIdx="0" presStyleCnt="3"/>
      <dgm:spPr/>
      <dgm:t>
        <a:bodyPr/>
        <a:lstStyle/>
        <a:p>
          <a:endParaRPr lang="en-US"/>
        </a:p>
      </dgm:t>
    </dgm:pt>
    <dgm:pt modelId="{ACC23FE3-7B38-460E-9031-80296CC0E4A0}" type="pres">
      <dgm:prSet presAssocID="{40B9E049-7C01-4C92-92B1-D21B9F8BA61B}" presName="Parent3" presStyleLbl="revTx" presStyleIdx="0" presStyleCnt="0">
        <dgm:presLayoutVars>
          <dgm:chMax val="1"/>
          <dgm:chPref val="1"/>
          <dgm:bulletEnabled val="1"/>
        </dgm:presLayoutVars>
      </dgm:prSet>
      <dgm:spPr/>
      <dgm:t>
        <a:bodyPr/>
        <a:lstStyle/>
        <a:p>
          <a:endParaRPr lang="en-US"/>
        </a:p>
      </dgm:t>
    </dgm:pt>
    <dgm:pt modelId="{12C6BCEE-07DD-4566-A11A-90F875EC5393}" type="pres">
      <dgm:prSet presAssocID="{0FB0F089-3442-4D33-B1AE-7E328DDDD48E}" presName="Accent2" presStyleCnt="0"/>
      <dgm:spPr/>
    </dgm:pt>
    <dgm:pt modelId="{0B134144-7E09-4041-B907-E7CDF2927DFD}" type="pres">
      <dgm:prSet presAssocID="{0FB0F089-3442-4D33-B1AE-7E328DDDD48E}" presName="Accent" presStyleLbl="node1" presStyleIdx="1" presStyleCnt="3"/>
      <dgm:spPr/>
    </dgm:pt>
    <dgm:pt modelId="{B8A07028-E3BE-4618-B530-88D3802ECAA0}" type="pres">
      <dgm:prSet presAssocID="{0FB0F089-3442-4D33-B1AE-7E328DDDD48E}" presName="ParentBackground2" presStyleCnt="0"/>
      <dgm:spPr/>
    </dgm:pt>
    <dgm:pt modelId="{78AD06FE-C63F-488B-89D5-F8194621E814}" type="pres">
      <dgm:prSet presAssocID="{0FB0F089-3442-4D33-B1AE-7E328DDDD48E}" presName="ParentBackground" presStyleLbl="fgAcc1" presStyleIdx="1" presStyleCnt="3"/>
      <dgm:spPr/>
      <dgm:t>
        <a:bodyPr/>
        <a:lstStyle/>
        <a:p>
          <a:endParaRPr lang="en-US"/>
        </a:p>
      </dgm:t>
    </dgm:pt>
    <dgm:pt modelId="{FFE64AA6-E15A-453D-90B8-8168C09C529B}" type="pres">
      <dgm:prSet presAssocID="{0FB0F089-3442-4D33-B1AE-7E328DDDD48E}" presName="Parent2" presStyleLbl="revTx" presStyleIdx="0" presStyleCnt="0">
        <dgm:presLayoutVars>
          <dgm:chMax val="1"/>
          <dgm:chPref val="1"/>
          <dgm:bulletEnabled val="1"/>
        </dgm:presLayoutVars>
      </dgm:prSet>
      <dgm:spPr/>
      <dgm:t>
        <a:bodyPr/>
        <a:lstStyle/>
        <a:p>
          <a:endParaRPr lang="en-US"/>
        </a:p>
      </dgm:t>
    </dgm:pt>
    <dgm:pt modelId="{3078F2E5-E842-439A-96C0-1F388543CAE8}" type="pres">
      <dgm:prSet presAssocID="{DE59BD4E-4F36-4F43-A041-FAC7215DBF35}" presName="Accent1" presStyleCnt="0"/>
      <dgm:spPr/>
    </dgm:pt>
    <dgm:pt modelId="{95208B6B-2F49-4772-9374-508B5860A418}" type="pres">
      <dgm:prSet presAssocID="{DE59BD4E-4F36-4F43-A041-FAC7215DBF35}" presName="Accent" presStyleLbl="node1" presStyleIdx="2" presStyleCnt="3"/>
      <dgm:spPr/>
    </dgm:pt>
    <dgm:pt modelId="{AE937063-29DF-41E7-959D-A9689DE9E913}" type="pres">
      <dgm:prSet presAssocID="{DE59BD4E-4F36-4F43-A041-FAC7215DBF35}" presName="ParentBackground1" presStyleCnt="0"/>
      <dgm:spPr/>
    </dgm:pt>
    <dgm:pt modelId="{1D0A166F-3F7D-43C7-A74C-A3669FC9F096}" type="pres">
      <dgm:prSet presAssocID="{DE59BD4E-4F36-4F43-A041-FAC7215DBF35}" presName="ParentBackground" presStyleLbl="fgAcc1" presStyleIdx="2" presStyleCnt="3"/>
      <dgm:spPr/>
      <dgm:t>
        <a:bodyPr/>
        <a:lstStyle/>
        <a:p>
          <a:endParaRPr lang="en-US"/>
        </a:p>
      </dgm:t>
    </dgm:pt>
    <dgm:pt modelId="{8F1CD69B-508A-448B-B7AF-F511922CF844}" type="pres">
      <dgm:prSet presAssocID="{DE59BD4E-4F36-4F43-A041-FAC7215DBF35}" presName="Parent1" presStyleLbl="revTx" presStyleIdx="0" presStyleCnt="0">
        <dgm:presLayoutVars>
          <dgm:chMax val="1"/>
          <dgm:chPref val="1"/>
          <dgm:bulletEnabled val="1"/>
        </dgm:presLayoutVars>
      </dgm:prSet>
      <dgm:spPr/>
      <dgm:t>
        <a:bodyPr/>
        <a:lstStyle/>
        <a:p>
          <a:endParaRPr lang="en-US"/>
        </a:p>
      </dgm:t>
    </dgm:pt>
  </dgm:ptLst>
  <dgm:cxnLst>
    <dgm:cxn modelId="{6FA0C4AD-3BA2-41B4-A4E9-199A1632FBE2}" srcId="{C252C5F5-7920-41D0-88AC-95B00F4F3B45}" destId="{DE59BD4E-4F36-4F43-A041-FAC7215DBF35}" srcOrd="0" destOrd="0" parTransId="{55BBA5CD-442C-4A03-BFF2-C8183F040C90}" sibTransId="{1A9E1E30-A5AB-47E3-A5A9-4B7693BC46AA}"/>
    <dgm:cxn modelId="{CC28CF85-F48A-4267-A55F-104FD53EA807}" type="presOf" srcId="{0FB0F089-3442-4D33-B1AE-7E328DDDD48E}" destId="{78AD06FE-C63F-488B-89D5-F8194621E814}" srcOrd="0" destOrd="0" presId="urn:microsoft.com/office/officeart/2011/layout/CircleProcess"/>
    <dgm:cxn modelId="{D8DFC048-9343-47C8-BAC8-269EEB379E3B}" srcId="{C252C5F5-7920-41D0-88AC-95B00F4F3B45}" destId="{0FB0F089-3442-4D33-B1AE-7E328DDDD48E}" srcOrd="1" destOrd="0" parTransId="{B1456533-19F6-423A-A38C-8D8E7CF8B15F}" sibTransId="{CE7C3A7F-F6AF-4F6B-9B68-B44731F18C9A}"/>
    <dgm:cxn modelId="{65E8510F-6241-4A6A-81C4-253ADFB33FEE}" srcId="{C252C5F5-7920-41D0-88AC-95B00F4F3B45}" destId="{40B9E049-7C01-4C92-92B1-D21B9F8BA61B}" srcOrd="2" destOrd="0" parTransId="{7AE7273C-76E6-4139-8593-AB86CBFB38C4}" sibTransId="{387C2908-49DF-4FA2-A67F-B2624CAED973}"/>
    <dgm:cxn modelId="{7B66588A-B777-4A7E-90BE-2605D0905180}" type="presOf" srcId="{DE59BD4E-4F36-4F43-A041-FAC7215DBF35}" destId="{8F1CD69B-508A-448B-B7AF-F511922CF844}" srcOrd="1" destOrd="0" presId="urn:microsoft.com/office/officeart/2011/layout/CircleProcess"/>
    <dgm:cxn modelId="{5651D88B-50E8-4381-B860-344E17B0349A}" type="presOf" srcId="{DE59BD4E-4F36-4F43-A041-FAC7215DBF35}" destId="{1D0A166F-3F7D-43C7-A74C-A3669FC9F096}" srcOrd="0" destOrd="0" presId="urn:microsoft.com/office/officeart/2011/layout/CircleProcess"/>
    <dgm:cxn modelId="{ADD5D836-CDFC-401B-9028-4ABDA45CA27D}" type="presOf" srcId="{C252C5F5-7920-41D0-88AC-95B00F4F3B45}" destId="{03278781-A17C-4666-AF9D-57B9A0BFE810}" srcOrd="0" destOrd="0" presId="urn:microsoft.com/office/officeart/2011/layout/CircleProcess"/>
    <dgm:cxn modelId="{988FE8F3-A0D5-45CA-86FF-CA76E0319AC4}" type="presOf" srcId="{40B9E049-7C01-4C92-92B1-D21B9F8BA61B}" destId="{0BDEE982-ABF1-4A81-B0D2-8EDE8EFEE28F}" srcOrd="0" destOrd="0" presId="urn:microsoft.com/office/officeart/2011/layout/CircleProcess"/>
    <dgm:cxn modelId="{323FD63A-128A-40A3-9AD7-2D9D3754E1F0}" type="presOf" srcId="{0FB0F089-3442-4D33-B1AE-7E328DDDD48E}" destId="{FFE64AA6-E15A-453D-90B8-8168C09C529B}" srcOrd="1" destOrd="0" presId="urn:microsoft.com/office/officeart/2011/layout/CircleProcess"/>
    <dgm:cxn modelId="{9E65B30D-7281-4A9A-8DA6-E88F4DE60123}" type="presOf" srcId="{40B9E049-7C01-4C92-92B1-D21B9F8BA61B}" destId="{ACC23FE3-7B38-460E-9031-80296CC0E4A0}" srcOrd="1" destOrd="0" presId="urn:microsoft.com/office/officeart/2011/layout/CircleProcess"/>
    <dgm:cxn modelId="{CDC2E986-5865-4836-94B2-97DEFCE0A6E7}" type="presParOf" srcId="{03278781-A17C-4666-AF9D-57B9A0BFE810}" destId="{C5CD8206-1CC8-44B9-913C-4B711323731B}" srcOrd="0" destOrd="0" presId="urn:microsoft.com/office/officeart/2011/layout/CircleProcess"/>
    <dgm:cxn modelId="{CC97587C-7558-493E-93C8-E09AC952716E}" type="presParOf" srcId="{C5CD8206-1CC8-44B9-913C-4B711323731B}" destId="{C0106E2E-7881-43F7-8F79-8F511371D02C}" srcOrd="0" destOrd="0" presId="urn:microsoft.com/office/officeart/2011/layout/CircleProcess"/>
    <dgm:cxn modelId="{932920E0-8BBF-4523-AEE6-F01328D2AD9E}" type="presParOf" srcId="{03278781-A17C-4666-AF9D-57B9A0BFE810}" destId="{03EC881D-E9EF-4584-AEED-59C1DA939654}" srcOrd="1" destOrd="0" presId="urn:microsoft.com/office/officeart/2011/layout/CircleProcess"/>
    <dgm:cxn modelId="{38ECE1A2-5C02-4B81-BCAD-56D6655975DD}" type="presParOf" srcId="{03EC881D-E9EF-4584-AEED-59C1DA939654}" destId="{0BDEE982-ABF1-4A81-B0D2-8EDE8EFEE28F}" srcOrd="0" destOrd="0" presId="urn:microsoft.com/office/officeart/2011/layout/CircleProcess"/>
    <dgm:cxn modelId="{4A475540-3AA6-44A8-9D5B-9A3A2D24C2AC}" type="presParOf" srcId="{03278781-A17C-4666-AF9D-57B9A0BFE810}" destId="{ACC23FE3-7B38-460E-9031-80296CC0E4A0}" srcOrd="2" destOrd="0" presId="urn:microsoft.com/office/officeart/2011/layout/CircleProcess"/>
    <dgm:cxn modelId="{E5CF059F-D6AF-4A3E-BE6B-DE47B960C2B4}" type="presParOf" srcId="{03278781-A17C-4666-AF9D-57B9A0BFE810}" destId="{12C6BCEE-07DD-4566-A11A-90F875EC5393}" srcOrd="3" destOrd="0" presId="urn:microsoft.com/office/officeart/2011/layout/CircleProcess"/>
    <dgm:cxn modelId="{576964A7-AFAB-4898-AC48-BAC1E549D67B}" type="presParOf" srcId="{12C6BCEE-07DD-4566-A11A-90F875EC5393}" destId="{0B134144-7E09-4041-B907-E7CDF2927DFD}" srcOrd="0" destOrd="0" presId="urn:microsoft.com/office/officeart/2011/layout/CircleProcess"/>
    <dgm:cxn modelId="{5B84C889-7C3D-45BC-945D-34FEFFA241EA}" type="presParOf" srcId="{03278781-A17C-4666-AF9D-57B9A0BFE810}" destId="{B8A07028-E3BE-4618-B530-88D3802ECAA0}" srcOrd="4" destOrd="0" presId="urn:microsoft.com/office/officeart/2011/layout/CircleProcess"/>
    <dgm:cxn modelId="{8FDC40AA-00FC-4663-A048-420F9B516D7C}" type="presParOf" srcId="{B8A07028-E3BE-4618-B530-88D3802ECAA0}" destId="{78AD06FE-C63F-488B-89D5-F8194621E814}" srcOrd="0" destOrd="0" presId="urn:microsoft.com/office/officeart/2011/layout/CircleProcess"/>
    <dgm:cxn modelId="{FF05F1D6-7D49-4A23-B349-D25AD7EDD1F2}" type="presParOf" srcId="{03278781-A17C-4666-AF9D-57B9A0BFE810}" destId="{FFE64AA6-E15A-453D-90B8-8168C09C529B}" srcOrd="5" destOrd="0" presId="urn:microsoft.com/office/officeart/2011/layout/CircleProcess"/>
    <dgm:cxn modelId="{3B4E9C2E-0099-4C1C-A2A8-31316F7B2867}" type="presParOf" srcId="{03278781-A17C-4666-AF9D-57B9A0BFE810}" destId="{3078F2E5-E842-439A-96C0-1F388543CAE8}" srcOrd="6" destOrd="0" presId="urn:microsoft.com/office/officeart/2011/layout/CircleProcess"/>
    <dgm:cxn modelId="{3A4C5614-636D-4A0B-8552-BAB36725CC66}" type="presParOf" srcId="{3078F2E5-E842-439A-96C0-1F388543CAE8}" destId="{95208B6B-2F49-4772-9374-508B5860A418}" srcOrd="0" destOrd="0" presId="urn:microsoft.com/office/officeart/2011/layout/CircleProcess"/>
    <dgm:cxn modelId="{87310824-6FA2-4CA4-B235-E660F5416ED2}" type="presParOf" srcId="{03278781-A17C-4666-AF9D-57B9A0BFE810}" destId="{AE937063-29DF-41E7-959D-A9689DE9E913}" srcOrd="7" destOrd="0" presId="urn:microsoft.com/office/officeart/2011/layout/CircleProcess"/>
    <dgm:cxn modelId="{FC273BF8-EF28-4264-AA73-BB02355167D5}" type="presParOf" srcId="{AE937063-29DF-41E7-959D-A9689DE9E913}" destId="{1D0A166F-3F7D-43C7-A74C-A3669FC9F096}" srcOrd="0" destOrd="0" presId="urn:microsoft.com/office/officeart/2011/layout/CircleProcess"/>
    <dgm:cxn modelId="{51A4EC61-20B9-4D44-909B-B946C9BB8E5F}" type="presParOf" srcId="{03278781-A17C-4666-AF9D-57B9A0BFE810}" destId="{8F1CD69B-508A-448B-B7AF-F511922CF844}"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54DAE8-86CC-47B0-8080-CB30389E5CE9}" type="doc">
      <dgm:prSet loTypeId="urn:microsoft.com/office/officeart/2005/8/layout/equation1" loCatId="process" qsTypeId="urn:microsoft.com/office/officeart/2005/8/quickstyle/simple1" qsCatId="simple" csTypeId="urn:microsoft.com/office/officeart/2005/8/colors/accent0_2" csCatId="mainScheme" phldr="1"/>
      <dgm:spPr/>
      <dgm:t>
        <a:bodyPr/>
        <a:lstStyle/>
        <a:p>
          <a:endParaRPr lang="en-US"/>
        </a:p>
      </dgm:t>
    </dgm:pt>
    <dgm:pt modelId="{98E9F697-6A7F-4BDC-B230-F130DC432CCA}">
      <dgm:prSet phldrT="[Text]"/>
      <dgm:spPr/>
      <dgm:t>
        <a:bodyPr/>
        <a:lstStyle/>
        <a:p>
          <a:r>
            <a:rPr lang="en-US" dirty="0" smtClean="0"/>
            <a:t>WELDING SPECIALIST/ ENGINEER</a:t>
          </a:r>
          <a:endParaRPr lang="en-US" dirty="0"/>
        </a:p>
      </dgm:t>
    </dgm:pt>
    <dgm:pt modelId="{CB6BACD5-123C-4AC3-B5B2-B4E8F3D9E56A}" type="parTrans" cxnId="{F22BEB1F-E00E-485D-AF0D-17DE411AE840}">
      <dgm:prSet/>
      <dgm:spPr/>
      <dgm:t>
        <a:bodyPr/>
        <a:lstStyle/>
        <a:p>
          <a:endParaRPr lang="en-US"/>
        </a:p>
      </dgm:t>
    </dgm:pt>
    <dgm:pt modelId="{BD3B1066-CDE7-40A9-86A2-DB125159722E}" type="sibTrans" cxnId="{F22BEB1F-E00E-485D-AF0D-17DE411AE840}">
      <dgm:prSet/>
      <dgm:spPr/>
      <dgm:t>
        <a:bodyPr/>
        <a:lstStyle/>
        <a:p>
          <a:endParaRPr lang="en-US"/>
        </a:p>
      </dgm:t>
    </dgm:pt>
    <dgm:pt modelId="{BD02ABE4-0620-47D3-BF79-C76E36A13350}">
      <dgm:prSet phldrT="[Text]"/>
      <dgm:spPr/>
      <dgm:t>
        <a:bodyPr/>
        <a:lstStyle/>
        <a:p>
          <a:r>
            <a:rPr lang="en-US" dirty="0" smtClean="0"/>
            <a:t>MMM  &amp; NDE SPECIALIST </a:t>
          </a:r>
          <a:endParaRPr lang="en-US" dirty="0"/>
        </a:p>
      </dgm:t>
    </dgm:pt>
    <dgm:pt modelId="{4196CD17-7567-4DFF-A43C-5EB582ACADBB}" type="parTrans" cxnId="{3A194348-3D5B-48FC-8E10-6BE84FEA2130}">
      <dgm:prSet/>
      <dgm:spPr/>
      <dgm:t>
        <a:bodyPr/>
        <a:lstStyle/>
        <a:p>
          <a:endParaRPr lang="en-US"/>
        </a:p>
      </dgm:t>
    </dgm:pt>
    <dgm:pt modelId="{EEB1C831-B35E-4D39-B618-BAFDE066AF94}" type="sibTrans" cxnId="{3A194348-3D5B-48FC-8E10-6BE84FEA2130}">
      <dgm:prSet/>
      <dgm:spPr/>
      <dgm:t>
        <a:bodyPr/>
        <a:lstStyle/>
        <a:p>
          <a:endParaRPr lang="en-US"/>
        </a:p>
      </dgm:t>
    </dgm:pt>
    <dgm:pt modelId="{0A490E8C-D816-40A2-8E48-2843F6301EE4}">
      <dgm:prSet phldrT="[Text]"/>
      <dgm:spPr/>
      <dgm:t>
        <a:bodyPr/>
        <a:lstStyle/>
        <a:p>
          <a:r>
            <a:rPr lang="en-US" dirty="0" smtClean="0"/>
            <a:t>PROCEDURES </a:t>
          </a:r>
          <a:endParaRPr lang="en-US" dirty="0"/>
        </a:p>
      </dgm:t>
    </dgm:pt>
    <dgm:pt modelId="{557812C3-8271-49B5-80BE-53647C9E3A63}" type="parTrans" cxnId="{5F7C20D2-A637-4BF7-BC9D-5CDE4BFEB739}">
      <dgm:prSet/>
      <dgm:spPr/>
      <dgm:t>
        <a:bodyPr/>
        <a:lstStyle/>
        <a:p>
          <a:endParaRPr lang="en-US"/>
        </a:p>
      </dgm:t>
    </dgm:pt>
    <dgm:pt modelId="{A4006EC9-0C29-45C8-93D5-3CA446D70C99}" type="sibTrans" cxnId="{5F7C20D2-A637-4BF7-BC9D-5CDE4BFEB739}">
      <dgm:prSet/>
      <dgm:spPr/>
      <dgm:t>
        <a:bodyPr/>
        <a:lstStyle/>
        <a:p>
          <a:endParaRPr lang="en-US"/>
        </a:p>
      </dgm:t>
    </dgm:pt>
    <dgm:pt modelId="{39523792-4F74-47FB-A09F-AC53EBED29AB}" type="pres">
      <dgm:prSet presAssocID="{5054DAE8-86CC-47B0-8080-CB30389E5CE9}" presName="linearFlow" presStyleCnt="0">
        <dgm:presLayoutVars>
          <dgm:dir/>
          <dgm:resizeHandles val="exact"/>
        </dgm:presLayoutVars>
      </dgm:prSet>
      <dgm:spPr/>
      <dgm:t>
        <a:bodyPr/>
        <a:lstStyle/>
        <a:p>
          <a:endParaRPr lang="en-US"/>
        </a:p>
      </dgm:t>
    </dgm:pt>
    <dgm:pt modelId="{2F5FE47E-7725-4DFB-AB24-004BAD0675CC}" type="pres">
      <dgm:prSet presAssocID="{98E9F697-6A7F-4BDC-B230-F130DC432CCA}" presName="node" presStyleLbl="node1" presStyleIdx="0" presStyleCnt="3">
        <dgm:presLayoutVars>
          <dgm:bulletEnabled val="1"/>
        </dgm:presLayoutVars>
      </dgm:prSet>
      <dgm:spPr/>
      <dgm:t>
        <a:bodyPr/>
        <a:lstStyle/>
        <a:p>
          <a:endParaRPr lang="en-US"/>
        </a:p>
      </dgm:t>
    </dgm:pt>
    <dgm:pt modelId="{37052E54-534B-4747-86BC-1EFDEB582917}" type="pres">
      <dgm:prSet presAssocID="{BD3B1066-CDE7-40A9-86A2-DB125159722E}" presName="spacerL" presStyleCnt="0"/>
      <dgm:spPr/>
    </dgm:pt>
    <dgm:pt modelId="{DD41B5C0-9393-47FD-ACE2-354CB0686454}" type="pres">
      <dgm:prSet presAssocID="{BD3B1066-CDE7-40A9-86A2-DB125159722E}" presName="sibTrans" presStyleLbl="sibTrans2D1" presStyleIdx="0" presStyleCnt="2"/>
      <dgm:spPr/>
      <dgm:t>
        <a:bodyPr/>
        <a:lstStyle/>
        <a:p>
          <a:endParaRPr lang="en-US"/>
        </a:p>
      </dgm:t>
    </dgm:pt>
    <dgm:pt modelId="{2A3D1C90-9464-4907-9FDA-4E5B36AA8685}" type="pres">
      <dgm:prSet presAssocID="{BD3B1066-CDE7-40A9-86A2-DB125159722E}" presName="spacerR" presStyleCnt="0"/>
      <dgm:spPr/>
    </dgm:pt>
    <dgm:pt modelId="{4A897412-22BD-41E3-AEF0-7634C6DEDA4E}" type="pres">
      <dgm:prSet presAssocID="{BD02ABE4-0620-47D3-BF79-C76E36A13350}" presName="node" presStyleLbl="node1" presStyleIdx="1" presStyleCnt="3">
        <dgm:presLayoutVars>
          <dgm:bulletEnabled val="1"/>
        </dgm:presLayoutVars>
      </dgm:prSet>
      <dgm:spPr/>
      <dgm:t>
        <a:bodyPr/>
        <a:lstStyle/>
        <a:p>
          <a:endParaRPr lang="en-US"/>
        </a:p>
      </dgm:t>
    </dgm:pt>
    <dgm:pt modelId="{591C5EAE-0444-4620-8B73-5895AFB84C3F}" type="pres">
      <dgm:prSet presAssocID="{EEB1C831-B35E-4D39-B618-BAFDE066AF94}" presName="spacerL" presStyleCnt="0"/>
      <dgm:spPr/>
    </dgm:pt>
    <dgm:pt modelId="{9C0D56D5-54DE-419E-A31B-254837C8C413}" type="pres">
      <dgm:prSet presAssocID="{EEB1C831-B35E-4D39-B618-BAFDE066AF94}" presName="sibTrans" presStyleLbl="sibTrans2D1" presStyleIdx="1" presStyleCnt="2"/>
      <dgm:spPr/>
      <dgm:t>
        <a:bodyPr/>
        <a:lstStyle/>
        <a:p>
          <a:endParaRPr lang="en-US"/>
        </a:p>
      </dgm:t>
    </dgm:pt>
    <dgm:pt modelId="{40FA9AF1-93F9-455C-8390-A508D1BB4261}" type="pres">
      <dgm:prSet presAssocID="{EEB1C831-B35E-4D39-B618-BAFDE066AF94}" presName="spacerR" presStyleCnt="0"/>
      <dgm:spPr/>
    </dgm:pt>
    <dgm:pt modelId="{7CA8A3B4-0E1A-470D-B5FC-E73D1DCDF58D}" type="pres">
      <dgm:prSet presAssocID="{0A490E8C-D816-40A2-8E48-2843F6301EE4}" presName="node" presStyleLbl="node1" presStyleIdx="2" presStyleCnt="3">
        <dgm:presLayoutVars>
          <dgm:bulletEnabled val="1"/>
        </dgm:presLayoutVars>
      </dgm:prSet>
      <dgm:spPr/>
      <dgm:t>
        <a:bodyPr/>
        <a:lstStyle/>
        <a:p>
          <a:endParaRPr lang="en-US"/>
        </a:p>
      </dgm:t>
    </dgm:pt>
  </dgm:ptLst>
  <dgm:cxnLst>
    <dgm:cxn modelId="{3A194348-3D5B-48FC-8E10-6BE84FEA2130}" srcId="{5054DAE8-86CC-47B0-8080-CB30389E5CE9}" destId="{BD02ABE4-0620-47D3-BF79-C76E36A13350}" srcOrd="1" destOrd="0" parTransId="{4196CD17-7567-4DFF-A43C-5EB582ACADBB}" sibTransId="{EEB1C831-B35E-4D39-B618-BAFDE066AF94}"/>
    <dgm:cxn modelId="{98734A89-7D6B-469A-AB37-EC0090A18942}" type="presOf" srcId="{5054DAE8-86CC-47B0-8080-CB30389E5CE9}" destId="{39523792-4F74-47FB-A09F-AC53EBED29AB}" srcOrd="0" destOrd="0" presId="urn:microsoft.com/office/officeart/2005/8/layout/equation1"/>
    <dgm:cxn modelId="{5F7C20D2-A637-4BF7-BC9D-5CDE4BFEB739}" srcId="{5054DAE8-86CC-47B0-8080-CB30389E5CE9}" destId="{0A490E8C-D816-40A2-8E48-2843F6301EE4}" srcOrd="2" destOrd="0" parTransId="{557812C3-8271-49B5-80BE-53647C9E3A63}" sibTransId="{A4006EC9-0C29-45C8-93D5-3CA446D70C99}"/>
    <dgm:cxn modelId="{F9E054A2-C62C-4AEE-90AB-5F4ACBDC7878}" type="presOf" srcId="{BD3B1066-CDE7-40A9-86A2-DB125159722E}" destId="{DD41B5C0-9393-47FD-ACE2-354CB0686454}" srcOrd="0" destOrd="0" presId="urn:microsoft.com/office/officeart/2005/8/layout/equation1"/>
    <dgm:cxn modelId="{22DA1494-8221-4EB7-B575-1AC6A9591059}" type="presOf" srcId="{EEB1C831-B35E-4D39-B618-BAFDE066AF94}" destId="{9C0D56D5-54DE-419E-A31B-254837C8C413}" srcOrd="0" destOrd="0" presId="urn:microsoft.com/office/officeart/2005/8/layout/equation1"/>
    <dgm:cxn modelId="{08DCCD09-6D40-4853-8B98-3C6BD6AEC0ED}" type="presOf" srcId="{BD02ABE4-0620-47D3-BF79-C76E36A13350}" destId="{4A897412-22BD-41E3-AEF0-7634C6DEDA4E}" srcOrd="0" destOrd="0" presId="urn:microsoft.com/office/officeart/2005/8/layout/equation1"/>
    <dgm:cxn modelId="{F9D9FBEF-66B6-4C95-97E6-809643A2AA9B}" type="presOf" srcId="{98E9F697-6A7F-4BDC-B230-F130DC432CCA}" destId="{2F5FE47E-7725-4DFB-AB24-004BAD0675CC}" srcOrd="0" destOrd="0" presId="urn:microsoft.com/office/officeart/2005/8/layout/equation1"/>
    <dgm:cxn modelId="{F22BEB1F-E00E-485D-AF0D-17DE411AE840}" srcId="{5054DAE8-86CC-47B0-8080-CB30389E5CE9}" destId="{98E9F697-6A7F-4BDC-B230-F130DC432CCA}" srcOrd="0" destOrd="0" parTransId="{CB6BACD5-123C-4AC3-B5B2-B4E8F3D9E56A}" sibTransId="{BD3B1066-CDE7-40A9-86A2-DB125159722E}"/>
    <dgm:cxn modelId="{1BE83952-D587-49DC-862F-D5FDE68AA612}" type="presOf" srcId="{0A490E8C-D816-40A2-8E48-2843F6301EE4}" destId="{7CA8A3B4-0E1A-470D-B5FC-E73D1DCDF58D}" srcOrd="0" destOrd="0" presId="urn:microsoft.com/office/officeart/2005/8/layout/equation1"/>
    <dgm:cxn modelId="{323CFAB5-C410-400A-A62B-C5FBBE9309CE}" type="presParOf" srcId="{39523792-4F74-47FB-A09F-AC53EBED29AB}" destId="{2F5FE47E-7725-4DFB-AB24-004BAD0675CC}" srcOrd="0" destOrd="0" presId="urn:microsoft.com/office/officeart/2005/8/layout/equation1"/>
    <dgm:cxn modelId="{19D5B215-1407-47E3-888B-28D3284D630A}" type="presParOf" srcId="{39523792-4F74-47FB-A09F-AC53EBED29AB}" destId="{37052E54-534B-4747-86BC-1EFDEB582917}" srcOrd="1" destOrd="0" presId="urn:microsoft.com/office/officeart/2005/8/layout/equation1"/>
    <dgm:cxn modelId="{0248F009-2858-455B-BAD2-B3E7FC8E0E5D}" type="presParOf" srcId="{39523792-4F74-47FB-A09F-AC53EBED29AB}" destId="{DD41B5C0-9393-47FD-ACE2-354CB0686454}" srcOrd="2" destOrd="0" presId="urn:microsoft.com/office/officeart/2005/8/layout/equation1"/>
    <dgm:cxn modelId="{6446F479-D52A-4CCD-B120-61C18A56FC9F}" type="presParOf" srcId="{39523792-4F74-47FB-A09F-AC53EBED29AB}" destId="{2A3D1C90-9464-4907-9FDA-4E5B36AA8685}" srcOrd="3" destOrd="0" presId="urn:microsoft.com/office/officeart/2005/8/layout/equation1"/>
    <dgm:cxn modelId="{70291E22-F2CD-46D6-866F-7EC77364BE03}" type="presParOf" srcId="{39523792-4F74-47FB-A09F-AC53EBED29AB}" destId="{4A897412-22BD-41E3-AEF0-7634C6DEDA4E}" srcOrd="4" destOrd="0" presId="urn:microsoft.com/office/officeart/2005/8/layout/equation1"/>
    <dgm:cxn modelId="{ED1C761A-233C-4E5E-95AE-872BF46852D4}" type="presParOf" srcId="{39523792-4F74-47FB-A09F-AC53EBED29AB}" destId="{591C5EAE-0444-4620-8B73-5895AFB84C3F}" srcOrd="5" destOrd="0" presId="urn:microsoft.com/office/officeart/2005/8/layout/equation1"/>
    <dgm:cxn modelId="{C62C4912-FF46-46D0-BE26-5EDFE033D641}" type="presParOf" srcId="{39523792-4F74-47FB-A09F-AC53EBED29AB}" destId="{9C0D56D5-54DE-419E-A31B-254837C8C413}" srcOrd="6" destOrd="0" presId="urn:microsoft.com/office/officeart/2005/8/layout/equation1"/>
    <dgm:cxn modelId="{87D0FF87-7432-4E22-AF69-1B5A6755B350}" type="presParOf" srcId="{39523792-4F74-47FB-A09F-AC53EBED29AB}" destId="{40FA9AF1-93F9-455C-8390-A508D1BB4261}" srcOrd="7" destOrd="0" presId="urn:microsoft.com/office/officeart/2005/8/layout/equation1"/>
    <dgm:cxn modelId="{8C7E008A-B338-495C-8174-4014AB63BFCC}" type="presParOf" srcId="{39523792-4F74-47FB-A09F-AC53EBED29AB}" destId="{7CA8A3B4-0E1A-470D-B5FC-E73D1DCDF58D}"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06E2E-7881-43F7-8F79-8F511371D02C}">
      <dsp:nvSpPr>
        <dsp:cNvPr id="0" name=""/>
        <dsp:cNvSpPr/>
      </dsp:nvSpPr>
      <dsp:spPr>
        <a:xfrm>
          <a:off x="6835249" y="935972"/>
          <a:ext cx="2479368" cy="24798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DEE982-ABF1-4A81-B0D2-8EDE8EFEE28F}">
      <dsp:nvSpPr>
        <dsp:cNvPr id="0" name=""/>
        <dsp:cNvSpPr/>
      </dsp:nvSpPr>
      <dsp:spPr>
        <a:xfrm>
          <a:off x="6917572" y="1018648"/>
          <a:ext cx="2314723" cy="231447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Report Preparation</a:t>
          </a:r>
          <a:endParaRPr lang="en-US" sz="2200" kern="1200" dirty="0"/>
        </a:p>
      </dsp:txBody>
      <dsp:txXfrm>
        <a:off x="7248478" y="1349349"/>
        <a:ext cx="1652912" cy="1653073"/>
      </dsp:txXfrm>
    </dsp:sp>
    <dsp:sp modelId="{0B134144-7E09-4041-B907-E7CDF2927DFD}">
      <dsp:nvSpPr>
        <dsp:cNvPr id="0" name=""/>
        <dsp:cNvSpPr/>
      </dsp:nvSpPr>
      <dsp:spPr>
        <a:xfrm rot="2700000">
          <a:off x="4275737" y="938970"/>
          <a:ext cx="2473396" cy="2473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AD06FE-C63F-488B-89D5-F8194621E814}">
      <dsp:nvSpPr>
        <dsp:cNvPr id="0" name=""/>
        <dsp:cNvSpPr/>
      </dsp:nvSpPr>
      <dsp:spPr>
        <a:xfrm>
          <a:off x="4355074" y="1018648"/>
          <a:ext cx="2314723" cy="231447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Ultrasonic Peening Assessment</a:t>
          </a:r>
          <a:endParaRPr lang="en-US" sz="2200" kern="1200" dirty="0"/>
        </a:p>
      </dsp:txBody>
      <dsp:txXfrm>
        <a:off x="4685979" y="1349349"/>
        <a:ext cx="1652912" cy="1653073"/>
      </dsp:txXfrm>
    </dsp:sp>
    <dsp:sp modelId="{95208B6B-2F49-4772-9374-508B5860A418}">
      <dsp:nvSpPr>
        <dsp:cNvPr id="0" name=""/>
        <dsp:cNvSpPr/>
      </dsp:nvSpPr>
      <dsp:spPr>
        <a:xfrm rot="2700000">
          <a:off x="1713238" y="938970"/>
          <a:ext cx="2473396" cy="2473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0A166F-3F7D-43C7-A74C-A3669FC9F096}">
      <dsp:nvSpPr>
        <dsp:cNvPr id="0" name=""/>
        <dsp:cNvSpPr/>
      </dsp:nvSpPr>
      <dsp:spPr>
        <a:xfrm>
          <a:off x="1792575" y="1018648"/>
          <a:ext cx="2314723" cy="231447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Procedure Development</a:t>
          </a:r>
          <a:endParaRPr lang="en-US" sz="2200" kern="1200" dirty="0"/>
        </a:p>
      </dsp:txBody>
      <dsp:txXfrm>
        <a:off x="2123480" y="1349349"/>
        <a:ext cx="1652912" cy="16530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FE47E-7725-4DFB-AB24-004BAD0675CC}">
      <dsp:nvSpPr>
        <dsp:cNvPr id="0" name=""/>
        <dsp:cNvSpPr/>
      </dsp:nvSpPr>
      <dsp:spPr>
        <a:xfrm>
          <a:off x="1768" y="1003703"/>
          <a:ext cx="2343931" cy="2343931"/>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WELDING SPECIALIST/ ENGINEER</a:t>
          </a:r>
          <a:endParaRPr lang="en-US" sz="2300" kern="1200" dirty="0"/>
        </a:p>
      </dsp:txBody>
      <dsp:txXfrm>
        <a:off x="345029" y="1346964"/>
        <a:ext cx="1657409" cy="1657409"/>
      </dsp:txXfrm>
    </dsp:sp>
    <dsp:sp modelId="{DD41B5C0-9393-47FD-ACE2-354CB0686454}">
      <dsp:nvSpPr>
        <dsp:cNvPr id="0" name=""/>
        <dsp:cNvSpPr/>
      </dsp:nvSpPr>
      <dsp:spPr>
        <a:xfrm>
          <a:off x="2536026" y="1495928"/>
          <a:ext cx="1359480" cy="1359480"/>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2716225" y="2015793"/>
        <a:ext cx="999082" cy="319750"/>
      </dsp:txXfrm>
    </dsp:sp>
    <dsp:sp modelId="{4A897412-22BD-41E3-AEF0-7634C6DEDA4E}">
      <dsp:nvSpPr>
        <dsp:cNvPr id="0" name=""/>
        <dsp:cNvSpPr/>
      </dsp:nvSpPr>
      <dsp:spPr>
        <a:xfrm>
          <a:off x="4085834" y="1003703"/>
          <a:ext cx="2343931" cy="2343931"/>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MMM  &amp; NDE SPECIALIST </a:t>
          </a:r>
          <a:endParaRPr lang="en-US" sz="2300" kern="1200" dirty="0"/>
        </a:p>
      </dsp:txBody>
      <dsp:txXfrm>
        <a:off x="4429095" y="1346964"/>
        <a:ext cx="1657409" cy="1657409"/>
      </dsp:txXfrm>
    </dsp:sp>
    <dsp:sp modelId="{9C0D56D5-54DE-419E-A31B-254837C8C413}">
      <dsp:nvSpPr>
        <dsp:cNvPr id="0" name=""/>
        <dsp:cNvSpPr/>
      </dsp:nvSpPr>
      <dsp:spPr>
        <a:xfrm>
          <a:off x="6620092" y="1495928"/>
          <a:ext cx="1359480" cy="1359480"/>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6800291" y="1775981"/>
        <a:ext cx="999082" cy="799374"/>
      </dsp:txXfrm>
    </dsp:sp>
    <dsp:sp modelId="{7CA8A3B4-0E1A-470D-B5FC-E73D1DCDF58D}">
      <dsp:nvSpPr>
        <dsp:cNvPr id="0" name=""/>
        <dsp:cNvSpPr/>
      </dsp:nvSpPr>
      <dsp:spPr>
        <a:xfrm>
          <a:off x="8169900" y="1003703"/>
          <a:ext cx="2343931" cy="2343931"/>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PROCEDURES </a:t>
          </a:r>
          <a:endParaRPr lang="en-US" sz="2300" kern="1200" dirty="0"/>
        </a:p>
      </dsp:txBody>
      <dsp:txXfrm>
        <a:off x="8513161" y="1346964"/>
        <a:ext cx="1657409" cy="1657409"/>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p:cNvSpPr>
            <a:spLocks noGrp="1"/>
          </p:cNvSpPr>
          <p:nvPr>
            <p:ph type="dt" sz="half" idx="10"/>
          </p:nvPr>
        </p:nvSpPr>
        <p:spPr/>
        <p:txBody>
          <a:bodyPr/>
          <a:lstStyle/>
          <a:p>
            <a:fld id="{96DFF08F-DC6B-4601-B491-B0F83F6DD2DA}" type="datetimeFigureOut">
              <a:rPr lang="en-US" smtClean="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4314002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96DFF08F-DC6B-4601-B491-B0F83F6DD2DA}" type="datetimeFigureOut">
              <a:rPr lang="en-US" smtClean="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93537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96DFF08F-DC6B-4601-B491-B0F83F6DD2DA}" type="datetimeFigureOut">
              <a:rPr lang="en-US" smtClean="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37278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96DFF08F-DC6B-4601-B491-B0F83F6DD2DA}" type="datetimeFigureOut">
              <a:rPr lang="en-US" smtClean="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7" name="Rectangle 6"/>
          <p:cNvSpPr/>
          <p:nvPr userDrawn="1"/>
        </p:nvSpPr>
        <p:spPr>
          <a:xfrm>
            <a:off x="145143" y="130629"/>
            <a:ext cx="11901714" cy="6590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285126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72173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p:cNvSpPr>
            <a:spLocks noGrp="1"/>
          </p:cNvSpPr>
          <p:nvPr>
            <p:ph type="dt" sz="half" idx="10"/>
          </p:nvPr>
        </p:nvSpPr>
        <p:spPr/>
        <p:txBody>
          <a:bodyPr/>
          <a:lstStyle/>
          <a:p>
            <a:fld id="{96DFF08F-DC6B-4601-B491-B0F83F6DD2DA}" type="datetimeFigureOut">
              <a:rPr lang="en-US" smtClean="0"/>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96840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p:cNvSpPr>
            <a:spLocks noGrp="1"/>
          </p:cNvSpPr>
          <p:nvPr>
            <p:ph type="dt" sz="half" idx="10"/>
          </p:nvPr>
        </p:nvSpPr>
        <p:spPr/>
        <p:txBody>
          <a:bodyPr/>
          <a:lstStyle/>
          <a:p>
            <a:fld id="{96DFF08F-DC6B-4601-B491-B0F83F6DD2DA}" type="datetimeFigureOut">
              <a:rPr lang="en-US" smtClean="0"/>
              <a:t>1/18/2018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98597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Date Placeholder 2"/>
          <p:cNvSpPr>
            <a:spLocks noGrp="1"/>
          </p:cNvSpPr>
          <p:nvPr>
            <p:ph type="dt" sz="half" idx="10"/>
          </p:nvPr>
        </p:nvSpPr>
        <p:spPr/>
        <p:txBody>
          <a:bodyPr/>
          <a:lstStyle/>
          <a:p>
            <a:fld id="{96DFF08F-DC6B-4601-B491-B0F83F6DD2DA}" type="datetimeFigureOut">
              <a:rPr lang="en-US" smtClean="0"/>
              <a:t>1/18/2018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49125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1/18/2018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0909519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6489607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91422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FF08F-DC6B-4601-B491-B0F83F6DD2DA}" type="datetimeFigureOut">
              <a:rPr lang="en-US" smtClean="0"/>
              <a:pPr/>
              <a:t>1/18/2018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69539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slide" Target="slide4.xml"/></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image" Target="../media/image10.png"/><Relationship Id="rId18" Type="http://schemas.openxmlformats.org/officeDocument/2006/relationships/image" Target="../media/image1.jpeg"/><Relationship Id="rId3" Type="http://schemas.openxmlformats.org/officeDocument/2006/relationships/slide" Target="slide16.xml"/><Relationship Id="rId7" Type="http://schemas.openxmlformats.org/officeDocument/2006/relationships/image" Target="../media/image7.png"/><Relationship Id="rId12" Type="http://schemas.openxmlformats.org/officeDocument/2006/relationships/slide" Target="slide18.xml"/><Relationship Id="rId17" Type="http://schemas.openxmlformats.org/officeDocument/2006/relationships/slide" Target="slide17.xml"/><Relationship Id="rId2" Type="http://schemas.openxmlformats.org/officeDocument/2006/relationships/slide" Target="slide5.xml"/><Relationship Id="rId16"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slide" Target="slide15.xm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slide" Target="slide4.xml"/><Relationship Id="rId10" Type="http://schemas.openxmlformats.org/officeDocument/2006/relationships/image" Target="../media/image8.png"/><Relationship Id="rId4" Type="http://schemas.openxmlformats.org/officeDocument/2006/relationships/slide" Target="slide13.xml"/><Relationship Id="rId9" Type="http://schemas.openxmlformats.org/officeDocument/2006/relationships/slide" Target="slide12.xml"/><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ttps://en.wikipedia.org/wiki/Crystallite" TargetMode="External"/><Relationship Id="rId5" Type="http://schemas.openxmlformats.org/officeDocument/2006/relationships/hyperlink" Target="https://en.wikipedia.org/wiki/Grain_refinement" TargetMode="Externa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973" y="2275812"/>
            <a:ext cx="10515600" cy="1325563"/>
          </a:xfrm>
        </p:spPr>
        <p:txBody>
          <a:bodyPr/>
          <a:lstStyle/>
          <a:p>
            <a:pPr algn="ctr"/>
            <a:r>
              <a:rPr lang="en-MY" b="1" dirty="0" smtClean="0"/>
              <a:t>ULTRASONIC PEENING SOLUTIONS</a:t>
            </a:r>
            <a:endParaRPr lang="en-MY" b="1"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491" y="5584873"/>
            <a:ext cx="1060939" cy="106093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6363" y="5761531"/>
            <a:ext cx="1515678" cy="92226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9206" y="5739618"/>
            <a:ext cx="1127157" cy="944177"/>
          </a:xfrm>
          <a:prstGeom prst="rect">
            <a:avLst/>
          </a:prstGeom>
        </p:spPr>
      </p:pic>
    </p:spTree>
    <p:extLst>
      <p:ext uri="{BB962C8B-B14F-4D97-AF65-F5344CB8AC3E}">
        <p14:creationId xmlns:p14="http://schemas.microsoft.com/office/powerpoint/2010/main" val="34690393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5827364" y="3904851"/>
            <a:ext cx="15498" cy="1938992"/>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121831" y="3904851"/>
            <a:ext cx="5486400" cy="1661993"/>
          </a:xfrm>
          <a:prstGeom prst="rect">
            <a:avLst/>
          </a:prstGeom>
        </p:spPr>
        <p:txBody>
          <a:bodyPr wrap="square">
            <a:spAutoFit/>
          </a:bodyPr>
          <a:lstStyle/>
          <a:p>
            <a:pPr algn="just"/>
            <a:r>
              <a:rPr lang="en-MY" sz="2400" b="1" dirty="0">
                <a:latin typeface="Arial" panose="020B0604020202020204" pitchFamily="34" charset="0"/>
                <a:cs typeface="Arial" panose="020B0604020202020204" pitchFamily="34" charset="0"/>
              </a:rPr>
              <a:t>Provides various solutions of asset integrity assessment </a:t>
            </a:r>
          </a:p>
          <a:p>
            <a:pPr algn="just"/>
            <a:r>
              <a:rPr lang="en-MY" dirty="0">
                <a:latin typeface="Arial" panose="020B0604020202020204" pitchFamily="34" charset="0"/>
                <a:cs typeface="Arial" panose="020B0604020202020204" pitchFamily="34" charset="0"/>
              </a:rPr>
              <a:t>utilising the capability of latest NDE technology and current inspection approach in obtaining the data gathering for integrity assessment purposes. </a:t>
            </a:r>
          </a:p>
        </p:txBody>
      </p:sp>
      <p:pic>
        <p:nvPicPr>
          <p:cNvPr id="1026" name="Picture 2" descr="Image result for mra international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16459200"/>
            <a:ext cx="3600000" cy="360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147" y="1547445"/>
            <a:ext cx="3600000" cy="3600000"/>
          </a:xfrm>
          <a:prstGeom prst="rect">
            <a:avLst/>
          </a:prstGeom>
        </p:spPr>
      </p:pic>
    </p:spTree>
    <p:extLst>
      <p:ext uri="{BB962C8B-B14F-4D97-AF65-F5344CB8AC3E}">
        <p14:creationId xmlns:p14="http://schemas.microsoft.com/office/powerpoint/2010/main" val="1813835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COMPARATIVE BETWEEN RESIDUAL STRESS MEASUREMENT TOOLS</a:t>
            </a:r>
            <a:endParaRPr lang="en-MY" dirty="0"/>
          </a:p>
        </p:txBody>
      </p:sp>
      <p:pic>
        <p:nvPicPr>
          <p:cNvPr id="4" name="Picture 3"/>
          <p:cNvPicPr>
            <a:picLocks noChangeAspect="1"/>
          </p:cNvPicPr>
          <p:nvPr/>
        </p:nvPicPr>
        <p:blipFill rotWithShape="1">
          <a:blip r:embed="rId2"/>
          <a:srcRect l="31154" t="15998" r="29511" b="12734"/>
          <a:stretch/>
        </p:blipFill>
        <p:spPr>
          <a:xfrm>
            <a:off x="1291988" y="1690688"/>
            <a:ext cx="4804012" cy="4893687"/>
          </a:xfrm>
          <a:prstGeom prst="rect">
            <a:avLst/>
          </a:prstGeom>
        </p:spPr>
      </p:pic>
      <p:sp>
        <p:nvSpPr>
          <p:cNvPr id="6" name="TextBox 5"/>
          <p:cNvSpPr txBox="1"/>
          <p:nvPr/>
        </p:nvSpPr>
        <p:spPr>
          <a:xfrm>
            <a:off x="7028598" y="5384046"/>
            <a:ext cx="3839570" cy="1200329"/>
          </a:xfrm>
          <a:prstGeom prst="rect">
            <a:avLst/>
          </a:prstGeom>
          <a:noFill/>
        </p:spPr>
        <p:txBody>
          <a:bodyPr wrap="square" rtlCol="0">
            <a:spAutoFit/>
          </a:bodyPr>
          <a:lstStyle/>
          <a:p>
            <a:r>
              <a:rPr lang="en-MY" dirty="0" err="1" smtClean="0"/>
              <a:t>A.Dubov</a:t>
            </a:r>
            <a:r>
              <a:rPr lang="en-MY" dirty="0" smtClean="0"/>
              <a:t>, </a:t>
            </a:r>
            <a:r>
              <a:rPr lang="en-MY" dirty="0" err="1" smtClean="0"/>
              <a:t>S.Kolokolnikov</a:t>
            </a:r>
            <a:r>
              <a:rPr lang="en-MY" dirty="0" smtClean="0"/>
              <a:t>, “Problems of welding residual stresses testing and their solution based on using method of metal magnetic memory “</a:t>
            </a:r>
            <a:endParaRPr lang="en-MY" dirty="0"/>
          </a:p>
        </p:txBody>
      </p:sp>
    </p:spTree>
    <p:extLst>
      <p:ext uri="{BB962C8B-B14F-4D97-AF65-F5344CB8AC3E}">
        <p14:creationId xmlns:p14="http://schemas.microsoft.com/office/powerpoint/2010/main" val="13074378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DATA MEASUREMENT BEFORE &amp; AFTER UPT</a:t>
            </a:r>
            <a:endParaRPr lang="en-MY" dirty="0"/>
          </a:p>
        </p:txBody>
      </p:sp>
      <p:pic>
        <p:nvPicPr>
          <p:cNvPr id="6" name="Picture 5"/>
          <p:cNvPicPr>
            <a:picLocks noChangeAspect="1"/>
          </p:cNvPicPr>
          <p:nvPr/>
        </p:nvPicPr>
        <p:blipFill>
          <a:blip r:embed="rId2"/>
          <a:stretch>
            <a:fillRect/>
          </a:stretch>
        </p:blipFill>
        <p:spPr>
          <a:xfrm>
            <a:off x="1146270" y="1315276"/>
            <a:ext cx="9512632" cy="5348244"/>
          </a:xfrm>
          <a:prstGeom prst="rect">
            <a:avLst/>
          </a:prstGeom>
        </p:spPr>
      </p:pic>
      <p:sp>
        <p:nvSpPr>
          <p:cNvPr id="7" name="Rectangle 6"/>
          <p:cNvSpPr/>
          <p:nvPr/>
        </p:nvSpPr>
        <p:spPr>
          <a:xfrm>
            <a:off x="4531057" y="3930555"/>
            <a:ext cx="996286" cy="11191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ectangle 7"/>
          <p:cNvSpPr/>
          <p:nvPr/>
        </p:nvSpPr>
        <p:spPr>
          <a:xfrm>
            <a:off x="9337343" y="3930554"/>
            <a:ext cx="996286" cy="11191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p:cNvSpPr/>
          <p:nvPr/>
        </p:nvSpPr>
        <p:spPr>
          <a:xfrm>
            <a:off x="1485680" y="3829735"/>
            <a:ext cx="695266" cy="11191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Rectangle 10"/>
          <p:cNvSpPr/>
          <p:nvPr/>
        </p:nvSpPr>
        <p:spPr>
          <a:xfrm>
            <a:off x="2763041" y="3829735"/>
            <a:ext cx="838288" cy="11191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Rectangle 11"/>
          <p:cNvSpPr/>
          <p:nvPr/>
        </p:nvSpPr>
        <p:spPr>
          <a:xfrm>
            <a:off x="6363337" y="3829735"/>
            <a:ext cx="695266" cy="11191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3" name="Rectangle 12"/>
          <p:cNvSpPr/>
          <p:nvPr/>
        </p:nvSpPr>
        <p:spPr>
          <a:xfrm>
            <a:off x="7640698" y="3829735"/>
            <a:ext cx="838288" cy="11191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4" name="Down Arrow 13"/>
          <p:cNvSpPr/>
          <p:nvPr/>
        </p:nvSpPr>
        <p:spPr>
          <a:xfrm>
            <a:off x="4816968" y="3249637"/>
            <a:ext cx="444349" cy="5800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5" name="TextBox 14"/>
          <p:cNvSpPr txBox="1"/>
          <p:nvPr/>
        </p:nvSpPr>
        <p:spPr>
          <a:xfrm>
            <a:off x="4379613" y="2829895"/>
            <a:ext cx="1319058" cy="369332"/>
          </a:xfrm>
          <a:prstGeom prst="rect">
            <a:avLst/>
          </a:prstGeom>
          <a:noFill/>
        </p:spPr>
        <p:txBody>
          <a:bodyPr wrap="square" rtlCol="0">
            <a:spAutoFit/>
          </a:bodyPr>
          <a:lstStyle/>
          <a:p>
            <a:r>
              <a:rPr lang="en-MY" dirty="0" smtClean="0"/>
              <a:t>SCZs Area</a:t>
            </a:r>
            <a:endParaRPr lang="en-MY" dirty="0"/>
          </a:p>
        </p:txBody>
      </p:sp>
      <p:sp>
        <p:nvSpPr>
          <p:cNvPr id="16" name="Down Arrow 15"/>
          <p:cNvSpPr/>
          <p:nvPr/>
        </p:nvSpPr>
        <p:spPr>
          <a:xfrm>
            <a:off x="9739558" y="3288813"/>
            <a:ext cx="444349" cy="5800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7" name="TextBox 16"/>
          <p:cNvSpPr txBox="1"/>
          <p:nvPr/>
        </p:nvSpPr>
        <p:spPr>
          <a:xfrm>
            <a:off x="8954754" y="2919481"/>
            <a:ext cx="2051597" cy="369332"/>
          </a:xfrm>
          <a:prstGeom prst="rect">
            <a:avLst/>
          </a:prstGeom>
          <a:noFill/>
        </p:spPr>
        <p:txBody>
          <a:bodyPr wrap="square" rtlCol="0">
            <a:spAutoFit/>
          </a:bodyPr>
          <a:lstStyle/>
          <a:p>
            <a:r>
              <a:rPr lang="en-MY" dirty="0" smtClean="0"/>
              <a:t>Treated SCZs Area</a:t>
            </a:r>
            <a:endParaRPr lang="en-MY" dirty="0"/>
          </a:p>
        </p:txBody>
      </p:sp>
      <p:sp>
        <p:nvSpPr>
          <p:cNvPr id="18" name="Down Arrow 17"/>
          <p:cNvSpPr/>
          <p:nvPr/>
        </p:nvSpPr>
        <p:spPr>
          <a:xfrm>
            <a:off x="7801150" y="3249637"/>
            <a:ext cx="444349" cy="5800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9" name="TextBox 18"/>
          <p:cNvSpPr txBox="1"/>
          <p:nvPr/>
        </p:nvSpPr>
        <p:spPr>
          <a:xfrm>
            <a:off x="6282904" y="2734815"/>
            <a:ext cx="2715588" cy="369332"/>
          </a:xfrm>
          <a:prstGeom prst="rect">
            <a:avLst/>
          </a:prstGeom>
          <a:noFill/>
        </p:spPr>
        <p:txBody>
          <a:bodyPr wrap="square" rtlCol="0">
            <a:spAutoFit/>
          </a:bodyPr>
          <a:lstStyle/>
          <a:p>
            <a:r>
              <a:rPr lang="en-MY" dirty="0" smtClean="0"/>
              <a:t>Acoustic Softening Effect</a:t>
            </a:r>
            <a:endParaRPr lang="en-MY" dirty="0"/>
          </a:p>
        </p:txBody>
      </p:sp>
      <p:sp>
        <p:nvSpPr>
          <p:cNvPr id="20" name="Down Arrow 19"/>
          <p:cNvSpPr/>
          <p:nvPr/>
        </p:nvSpPr>
        <p:spPr>
          <a:xfrm>
            <a:off x="6476956" y="3190724"/>
            <a:ext cx="444349" cy="5800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21" name="Picture 33" descr="up-arrow-black-md.png">
            <a:hlinkClick r:id="rId3" action="ppaction://hlinksldjump"/>
          </p:cNvPr>
          <p:cNvPicPr>
            <a:picLocks noChangeAspect="1"/>
          </p:cNvPicPr>
          <p:nvPr/>
        </p:nvPicPr>
        <p:blipFill>
          <a:blip r:embed="rId4" cstate="print">
            <a:lum bright="-4000"/>
            <a:extLst>
              <a:ext uri="{28A0092B-C50C-407E-A947-70E740481C1C}">
                <a14:useLocalDpi xmlns:a14="http://schemas.microsoft.com/office/drawing/2010/main" val="0"/>
              </a:ext>
            </a:extLst>
          </a:blip>
          <a:srcRect/>
          <a:stretch>
            <a:fillRect/>
          </a:stretch>
        </p:blipFill>
        <p:spPr bwMode="auto">
          <a:xfrm>
            <a:off x="11467094" y="6139887"/>
            <a:ext cx="343658" cy="343658"/>
          </a:xfrm>
          <a:prstGeom prst="rect">
            <a:avLst/>
          </a:prstGeom>
          <a:noFill/>
          <a:ln>
            <a:noFill/>
          </a:ln>
          <a:effectLst>
            <a:outerShdw dist="38100" dir="8100000" sx="100999" sy="100999" algn="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39787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Reduction of Residual Stress</a:t>
            </a:r>
            <a:endParaRPr lang="en-MY" dirty="0"/>
          </a:p>
        </p:txBody>
      </p:sp>
      <p:pic>
        <p:nvPicPr>
          <p:cNvPr id="4" name="Content Placeholder 3"/>
          <p:cNvPicPr>
            <a:picLocks noGrp="1" noChangeAspect="1"/>
          </p:cNvPicPr>
          <p:nvPr>
            <p:ph idx="1"/>
          </p:nvPr>
        </p:nvPicPr>
        <p:blipFill rotWithShape="1">
          <a:blip r:embed="rId2"/>
          <a:srcRect l="10206" t="21715" r="27193" b="8029"/>
          <a:stretch/>
        </p:blipFill>
        <p:spPr>
          <a:xfrm>
            <a:off x="524301" y="1392071"/>
            <a:ext cx="8142027" cy="5137505"/>
          </a:xfrm>
          <a:prstGeom prst="rect">
            <a:avLst/>
          </a:prstGeom>
        </p:spPr>
      </p:pic>
      <p:sp>
        <p:nvSpPr>
          <p:cNvPr id="5" name="TextBox 4"/>
          <p:cNvSpPr txBox="1"/>
          <p:nvPr/>
        </p:nvSpPr>
        <p:spPr>
          <a:xfrm>
            <a:off x="8666328" y="4221252"/>
            <a:ext cx="3207224" cy="2308324"/>
          </a:xfrm>
          <a:prstGeom prst="rect">
            <a:avLst/>
          </a:prstGeom>
          <a:noFill/>
        </p:spPr>
        <p:txBody>
          <a:bodyPr wrap="square" rtlCol="0">
            <a:spAutoFit/>
          </a:bodyPr>
          <a:lstStyle/>
          <a:p>
            <a:r>
              <a:rPr lang="it-IT" i="1" dirty="0"/>
              <a:t>K.L. Yuan et alii, Frattura ed Integrità Strutturale, 34 (2015) 476-486; DOI: </a:t>
            </a:r>
            <a:r>
              <a:rPr lang="it-IT" i="1" dirty="0" smtClean="0"/>
              <a:t>10.3221/IGF-ESIS.34.53 «</a:t>
            </a:r>
            <a:r>
              <a:rPr lang="en-MY" b="1" dirty="0"/>
              <a:t>Modelling of ultrasonic impact treatment (UIT) of</a:t>
            </a:r>
          </a:p>
          <a:p>
            <a:r>
              <a:rPr lang="en-MY" b="1" dirty="0"/>
              <a:t>welded joints and its effect on fatigue </a:t>
            </a:r>
            <a:r>
              <a:rPr lang="en-MY" b="1" dirty="0" smtClean="0"/>
              <a:t>strength”</a:t>
            </a:r>
            <a:endParaRPr lang="en-MY" dirty="0"/>
          </a:p>
        </p:txBody>
      </p:sp>
      <p:pic>
        <p:nvPicPr>
          <p:cNvPr id="6" name="Picture 33" descr="up-arrow-black-md.png">
            <a:hlinkClick r:id="rId3" action="ppaction://hlinksldjump"/>
          </p:cNvPr>
          <p:cNvPicPr>
            <a:picLocks noChangeAspect="1"/>
          </p:cNvPicPr>
          <p:nvPr/>
        </p:nvPicPr>
        <p:blipFill>
          <a:blip r:embed="rId4" cstate="print">
            <a:lum bright="-4000"/>
            <a:extLst>
              <a:ext uri="{28A0092B-C50C-407E-A947-70E740481C1C}">
                <a14:useLocalDpi xmlns:a14="http://schemas.microsoft.com/office/drawing/2010/main" val="0"/>
              </a:ext>
            </a:extLst>
          </a:blip>
          <a:srcRect/>
          <a:stretch>
            <a:fillRect/>
          </a:stretch>
        </p:blipFill>
        <p:spPr bwMode="auto">
          <a:xfrm>
            <a:off x="11467094" y="6139887"/>
            <a:ext cx="343658" cy="343658"/>
          </a:xfrm>
          <a:prstGeom prst="rect">
            <a:avLst/>
          </a:prstGeom>
          <a:noFill/>
          <a:ln>
            <a:noFill/>
          </a:ln>
          <a:effectLst>
            <a:outerShdw dist="38100" dir="8100000" sx="100999" sy="100999" algn="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19601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4432"/>
            <a:ext cx="10515600" cy="1325563"/>
          </a:xfrm>
        </p:spPr>
        <p:txBody>
          <a:bodyPr>
            <a:noAutofit/>
          </a:bodyPr>
          <a:lstStyle/>
          <a:p>
            <a:r>
              <a:rPr lang="en-MY" b="1" dirty="0"/>
              <a:t>Improves brittle facture resistance of welded joints.</a:t>
            </a:r>
            <a:br>
              <a:rPr lang="en-MY" b="1" dirty="0"/>
            </a:br>
            <a:endParaRPr lang="en-MY" dirty="0"/>
          </a:p>
        </p:txBody>
      </p:sp>
      <p:pic>
        <p:nvPicPr>
          <p:cNvPr id="4" name="Picture 3"/>
          <p:cNvPicPr>
            <a:picLocks noChangeAspect="1"/>
          </p:cNvPicPr>
          <p:nvPr/>
        </p:nvPicPr>
        <p:blipFill rotWithShape="1">
          <a:blip r:embed="rId2"/>
          <a:srcRect l="20874" t="24767" r="34021" b="28825"/>
          <a:stretch/>
        </p:blipFill>
        <p:spPr>
          <a:xfrm>
            <a:off x="172870" y="1600200"/>
            <a:ext cx="8657231" cy="5008108"/>
          </a:xfrm>
          <a:prstGeom prst="rect">
            <a:avLst/>
          </a:prstGeom>
        </p:spPr>
      </p:pic>
      <p:sp>
        <p:nvSpPr>
          <p:cNvPr id="5" name="TextBox 4"/>
          <p:cNvSpPr txBox="1"/>
          <p:nvPr/>
        </p:nvSpPr>
        <p:spPr>
          <a:xfrm>
            <a:off x="8146576" y="4853982"/>
            <a:ext cx="3207224" cy="1754326"/>
          </a:xfrm>
          <a:prstGeom prst="rect">
            <a:avLst/>
          </a:prstGeom>
          <a:noFill/>
        </p:spPr>
        <p:txBody>
          <a:bodyPr wrap="square" rtlCol="0">
            <a:spAutoFit/>
          </a:bodyPr>
          <a:lstStyle/>
          <a:p>
            <a:r>
              <a:rPr lang="en-MY" dirty="0" err="1"/>
              <a:t>Xiaohui</a:t>
            </a:r>
            <a:r>
              <a:rPr lang="en-MY" dirty="0"/>
              <a:t> Zhao 1, </a:t>
            </a:r>
            <a:r>
              <a:rPr lang="en-MY" dirty="0" err="1"/>
              <a:t>Mingyi</a:t>
            </a:r>
            <a:r>
              <a:rPr lang="en-MY" dirty="0"/>
              <a:t> Wang 1, </a:t>
            </a:r>
            <a:r>
              <a:rPr lang="en-MY" dirty="0" err="1"/>
              <a:t>Zhiqiang</a:t>
            </a:r>
            <a:r>
              <a:rPr lang="en-MY" dirty="0"/>
              <a:t> Zhang 1,* and Yu Liu </a:t>
            </a:r>
            <a:r>
              <a:rPr lang="en-MY" dirty="0" smtClean="0"/>
              <a:t>2 “</a:t>
            </a:r>
            <a:r>
              <a:rPr lang="en-MY" dirty="0"/>
              <a:t>The Effect of Ultrasonic Peening Treatment on Fatigue</a:t>
            </a:r>
          </a:p>
          <a:p>
            <a:r>
              <a:rPr lang="en-MY" dirty="0"/>
              <a:t>Performance </a:t>
            </a:r>
            <a:r>
              <a:rPr lang="en-MY" dirty="0" smtClean="0"/>
              <a:t>of Welded Joints” MDPI Journal 2016</a:t>
            </a:r>
            <a:endParaRPr lang="en-MY" dirty="0"/>
          </a:p>
        </p:txBody>
      </p:sp>
      <p:pic>
        <p:nvPicPr>
          <p:cNvPr id="6" name="Picture 33" descr="up-arrow-black-md.png">
            <a:hlinkClick r:id="rId3" action="ppaction://hlinksldjump"/>
          </p:cNvPr>
          <p:cNvPicPr>
            <a:picLocks noChangeAspect="1"/>
          </p:cNvPicPr>
          <p:nvPr/>
        </p:nvPicPr>
        <p:blipFill>
          <a:blip r:embed="rId4" cstate="print">
            <a:lum bright="-4000"/>
            <a:extLst>
              <a:ext uri="{28A0092B-C50C-407E-A947-70E740481C1C}">
                <a14:useLocalDpi xmlns:a14="http://schemas.microsoft.com/office/drawing/2010/main" val="0"/>
              </a:ext>
            </a:extLst>
          </a:blip>
          <a:srcRect/>
          <a:stretch>
            <a:fillRect/>
          </a:stretch>
        </p:blipFill>
        <p:spPr bwMode="auto">
          <a:xfrm>
            <a:off x="11467094" y="6139887"/>
            <a:ext cx="343658" cy="343658"/>
          </a:xfrm>
          <a:prstGeom prst="rect">
            <a:avLst/>
          </a:prstGeom>
          <a:noFill/>
          <a:ln>
            <a:noFill/>
          </a:ln>
          <a:effectLst>
            <a:outerShdw dist="38100" dir="8100000" sx="100999" sy="100999" algn="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15958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b="1" dirty="0"/>
              <a:t>Improves </a:t>
            </a:r>
            <a:r>
              <a:rPr lang="en-MY" b="1" dirty="0" smtClean="0"/>
              <a:t>strength of material</a:t>
            </a:r>
            <a:r>
              <a:rPr lang="en-MY" b="1" dirty="0"/>
              <a:t/>
            </a:r>
            <a:br>
              <a:rPr lang="en-MY" b="1" dirty="0"/>
            </a:br>
            <a:endParaRPr lang="en-MY" dirty="0"/>
          </a:p>
        </p:txBody>
      </p:sp>
      <p:pic>
        <p:nvPicPr>
          <p:cNvPr id="4" name="Content Placeholder 3"/>
          <p:cNvPicPr>
            <a:picLocks noGrp="1" noChangeAspect="1"/>
          </p:cNvPicPr>
          <p:nvPr>
            <p:ph idx="1"/>
          </p:nvPr>
        </p:nvPicPr>
        <p:blipFill rotWithShape="1">
          <a:blip r:embed="rId2"/>
          <a:srcRect l="27840" t="26106" r="27899" b="37512"/>
          <a:stretch/>
        </p:blipFill>
        <p:spPr>
          <a:xfrm>
            <a:off x="1228298" y="1690688"/>
            <a:ext cx="6707059" cy="3099676"/>
          </a:xfrm>
          <a:prstGeom prst="rect">
            <a:avLst/>
          </a:prstGeom>
        </p:spPr>
      </p:pic>
      <p:sp>
        <p:nvSpPr>
          <p:cNvPr id="5" name="TextBox 4"/>
          <p:cNvSpPr txBox="1"/>
          <p:nvPr/>
        </p:nvSpPr>
        <p:spPr>
          <a:xfrm>
            <a:off x="8146576" y="4321719"/>
            <a:ext cx="3207224" cy="2308324"/>
          </a:xfrm>
          <a:prstGeom prst="rect">
            <a:avLst/>
          </a:prstGeom>
          <a:noFill/>
        </p:spPr>
        <p:txBody>
          <a:bodyPr wrap="square" rtlCol="0">
            <a:spAutoFit/>
          </a:bodyPr>
          <a:lstStyle/>
          <a:p>
            <a:r>
              <a:rPr lang="en-MY" dirty="0" err="1"/>
              <a:t>Alireza</a:t>
            </a:r>
            <a:r>
              <a:rPr lang="en-MY" dirty="0"/>
              <a:t> </a:t>
            </a:r>
            <a:r>
              <a:rPr lang="en-MY" dirty="0" err="1"/>
              <a:t>Abbasi</a:t>
            </a:r>
            <a:r>
              <a:rPr lang="en-MY" dirty="0"/>
              <a:t> 1 &amp; </a:t>
            </a:r>
            <a:r>
              <a:rPr lang="en-MY" dirty="0" err="1"/>
              <a:t>Saeid</a:t>
            </a:r>
            <a:r>
              <a:rPr lang="en-MY" dirty="0"/>
              <a:t> </a:t>
            </a:r>
            <a:r>
              <a:rPr lang="en-MY" dirty="0" err="1"/>
              <a:t>Amini</a:t>
            </a:r>
            <a:r>
              <a:rPr lang="en-MY" dirty="0"/>
              <a:t> 1 &amp; </a:t>
            </a:r>
            <a:r>
              <a:rPr lang="en-MY" dirty="0" err="1"/>
              <a:t>Ghanbar</a:t>
            </a:r>
            <a:r>
              <a:rPr lang="en-MY" dirty="0"/>
              <a:t> Ali Sheikhzadeh1</a:t>
            </a:r>
          </a:p>
          <a:p>
            <a:r>
              <a:rPr lang="en-MY" dirty="0" smtClean="0"/>
              <a:t>“Effect </a:t>
            </a:r>
            <a:r>
              <a:rPr lang="en-MY" dirty="0"/>
              <a:t>of ultrasonic peening technology on the thermal fatigue</a:t>
            </a:r>
          </a:p>
          <a:p>
            <a:r>
              <a:rPr lang="en-MY" dirty="0"/>
              <a:t>of rolling mill </a:t>
            </a:r>
            <a:r>
              <a:rPr lang="en-MY" dirty="0" smtClean="0"/>
              <a:t>rolls” International Journal of Manufacturing Technology </a:t>
            </a:r>
            <a:endParaRPr lang="en-MY" dirty="0"/>
          </a:p>
        </p:txBody>
      </p:sp>
      <p:pic>
        <p:nvPicPr>
          <p:cNvPr id="6" name="Picture 33" descr="up-arrow-black-md.png">
            <a:hlinkClick r:id="rId3" action="ppaction://hlinksldjump"/>
          </p:cNvPr>
          <p:cNvPicPr>
            <a:picLocks noChangeAspect="1"/>
          </p:cNvPicPr>
          <p:nvPr/>
        </p:nvPicPr>
        <p:blipFill>
          <a:blip r:embed="rId4" cstate="print">
            <a:lum bright="-4000"/>
            <a:extLst>
              <a:ext uri="{28A0092B-C50C-407E-A947-70E740481C1C}">
                <a14:useLocalDpi xmlns:a14="http://schemas.microsoft.com/office/drawing/2010/main" val="0"/>
              </a:ext>
            </a:extLst>
          </a:blip>
          <a:srcRect/>
          <a:stretch>
            <a:fillRect/>
          </a:stretch>
        </p:blipFill>
        <p:spPr bwMode="auto">
          <a:xfrm>
            <a:off x="11467094" y="6139887"/>
            <a:ext cx="343658" cy="343658"/>
          </a:xfrm>
          <a:prstGeom prst="rect">
            <a:avLst/>
          </a:prstGeom>
          <a:noFill/>
          <a:ln>
            <a:noFill/>
          </a:ln>
          <a:effectLst>
            <a:outerShdw dist="38100" dir="8100000" sx="100999" sy="100999" algn="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5448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31783" t="24254" r="27728" b="41534"/>
          <a:stretch/>
        </p:blipFill>
        <p:spPr>
          <a:xfrm>
            <a:off x="5562600" y="2027767"/>
            <a:ext cx="8067978" cy="3832867"/>
          </a:xfrm>
          <a:prstGeom prst="rect">
            <a:avLst/>
          </a:prstGeom>
        </p:spPr>
      </p:pic>
      <p:sp>
        <p:nvSpPr>
          <p:cNvPr id="2" name="Title 1"/>
          <p:cNvSpPr>
            <a:spLocks noGrp="1"/>
          </p:cNvSpPr>
          <p:nvPr>
            <p:ph type="title"/>
          </p:nvPr>
        </p:nvSpPr>
        <p:spPr/>
        <p:txBody>
          <a:bodyPr>
            <a:normAutofit/>
          </a:bodyPr>
          <a:lstStyle/>
          <a:p>
            <a:r>
              <a:rPr lang="en-MY" b="1" dirty="0"/>
              <a:t>It </a:t>
            </a:r>
            <a:r>
              <a:rPr lang="en-MY" b="1" dirty="0" smtClean="0"/>
              <a:t>increases surface hardness</a:t>
            </a:r>
            <a:endParaRPr lang="en-MY" dirty="0"/>
          </a:p>
        </p:txBody>
      </p:sp>
      <p:pic>
        <p:nvPicPr>
          <p:cNvPr id="6" name="Picture 5"/>
          <p:cNvPicPr>
            <a:picLocks noChangeAspect="1"/>
          </p:cNvPicPr>
          <p:nvPr/>
        </p:nvPicPr>
        <p:blipFill rotWithShape="1">
          <a:blip r:embed="rId3"/>
          <a:srcRect l="21504" t="21595" r="37378" b="34189"/>
          <a:stretch/>
        </p:blipFill>
        <p:spPr>
          <a:xfrm>
            <a:off x="327545" y="1842445"/>
            <a:ext cx="6952648" cy="4203513"/>
          </a:xfrm>
          <a:prstGeom prst="rect">
            <a:avLst/>
          </a:prstGeom>
        </p:spPr>
      </p:pic>
      <p:pic>
        <p:nvPicPr>
          <p:cNvPr id="5" name="Picture 33" descr="up-arrow-black-md.png">
            <a:hlinkClick r:id="rId4" action="ppaction://hlinksldjump"/>
          </p:cNvPr>
          <p:cNvPicPr>
            <a:picLocks noChangeAspect="1"/>
          </p:cNvPicPr>
          <p:nvPr/>
        </p:nvPicPr>
        <p:blipFill>
          <a:blip r:embed="rId5" cstate="print">
            <a:lum bright="-4000"/>
            <a:extLst>
              <a:ext uri="{28A0092B-C50C-407E-A947-70E740481C1C}">
                <a14:useLocalDpi xmlns:a14="http://schemas.microsoft.com/office/drawing/2010/main" val="0"/>
              </a:ext>
            </a:extLst>
          </a:blip>
          <a:srcRect/>
          <a:stretch>
            <a:fillRect/>
          </a:stretch>
        </p:blipFill>
        <p:spPr bwMode="auto">
          <a:xfrm>
            <a:off x="11467094" y="6139887"/>
            <a:ext cx="343658" cy="343658"/>
          </a:xfrm>
          <a:prstGeom prst="rect">
            <a:avLst/>
          </a:prstGeom>
          <a:noFill/>
          <a:ln>
            <a:noFill/>
          </a:ln>
          <a:effectLst>
            <a:outerShdw dist="38100" dir="8100000" sx="100999" sy="100999" algn="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21736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Increased surface quality</a:t>
            </a:r>
            <a:endParaRPr lang="en-MY" dirty="0"/>
          </a:p>
        </p:txBody>
      </p:sp>
      <p:pic>
        <p:nvPicPr>
          <p:cNvPr id="8" name="Picture 7"/>
          <p:cNvPicPr>
            <a:picLocks noChangeAspect="1"/>
          </p:cNvPicPr>
          <p:nvPr/>
        </p:nvPicPr>
        <p:blipFill rotWithShape="1">
          <a:blip r:embed="rId2"/>
          <a:srcRect l="34773" t="54688" r="39007" b="22222"/>
          <a:stretch/>
        </p:blipFill>
        <p:spPr>
          <a:xfrm>
            <a:off x="838200" y="1644650"/>
            <a:ext cx="5809873" cy="2876550"/>
          </a:xfrm>
          <a:prstGeom prst="rect">
            <a:avLst/>
          </a:prstGeom>
        </p:spPr>
      </p:pic>
      <p:sp>
        <p:nvSpPr>
          <p:cNvPr id="9" name="TextBox 8"/>
          <p:cNvSpPr txBox="1"/>
          <p:nvPr/>
        </p:nvSpPr>
        <p:spPr>
          <a:xfrm>
            <a:off x="7968776" y="2668488"/>
            <a:ext cx="3207224" cy="2308324"/>
          </a:xfrm>
          <a:prstGeom prst="rect">
            <a:avLst/>
          </a:prstGeom>
          <a:noFill/>
        </p:spPr>
        <p:txBody>
          <a:bodyPr wrap="square" rtlCol="0">
            <a:spAutoFit/>
          </a:bodyPr>
          <a:lstStyle/>
          <a:p>
            <a:r>
              <a:rPr lang="en-MY" dirty="0" err="1"/>
              <a:t>Alireza</a:t>
            </a:r>
            <a:r>
              <a:rPr lang="en-MY" dirty="0"/>
              <a:t> </a:t>
            </a:r>
            <a:r>
              <a:rPr lang="en-MY" dirty="0" err="1"/>
              <a:t>Abbasi</a:t>
            </a:r>
            <a:r>
              <a:rPr lang="en-MY" dirty="0"/>
              <a:t> 1 &amp; </a:t>
            </a:r>
            <a:r>
              <a:rPr lang="en-MY" dirty="0" err="1"/>
              <a:t>Saeid</a:t>
            </a:r>
            <a:r>
              <a:rPr lang="en-MY" dirty="0"/>
              <a:t> </a:t>
            </a:r>
            <a:r>
              <a:rPr lang="en-MY" dirty="0" err="1"/>
              <a:t>Amini</a:t>
            </a:r>
            <a:r>
              <a:rPr lang="en-MY" dirty="0"/>
              <a:t> 1 &amp; </a:t>
            </a:r>
            <a:r>
              <a:rPr lang="en-MY" dirty="0" err="1"/>
              <a:t>Ghanbar</a:t>
            </a:r>
            <a:r>
              <a:rPr lang="en-MY" dirty="0"/>
              <a:t> Ali Sheikhzadeh1</a:t>
            </a:r>
          </a:p>
          <a:p>
            <a:r>
              <a:rPr lang="en-MY" dirty="0" smtClean="0"/>
              <a:t>“Effect </a:t>
            </a:r>
            <a:r>
              <a:rPr lang="en-MY" dirty="0"/>
              <a:t>of ultrasonic peening technology on the thermal fatigue</a:t>
            </a:r>
          </a:p>
          <a:p>
            <a:r>
              <a:rPr lang="en-MY" dirty="0"/>
              <a:t>of rolling mill </a:t>
            </a:r>
            <a:r>
              <a:rPr lang="en-MY" dirty="0" smtClean="0"/>
              <a:t>rolls” International Journal of Manufacturing Technology </a:t>
            </a:r>
            <a:endParaRPr lang="en-MY" dirty="0"/>
          </a:p>
        </p:txBody>
      </p:sp>
      <p:pic>
        <p:nvPicPr>
          <p:cNvPr id="5" name="Picture 33" descr="up-arrow-black-md.png">
            <a:hlinkClick r:id="rId3" action="ppaction://hlinksldjump"/>
          </p:cNvPr>
          <p:cNvPicPr>
            <a:picLocks noChangeAspect="1"/>
          </p:cNvPicPr>
          <p:nvPr/>
        </p:nvPicPr>
        <p:blipFill>
          <a:blip r:embed="rId4" cstate="print">
            <a:lum bright="-4000"/>
            <a:extLst>
              <a:ext uri="{28A0092B-C50C-407E-A947-70E740481C1C}">
                <a14:useLocalDpi xmlns:a14="http://schemas.microsoft.com/office/drawing/2010/main" val="0"/>
              </a:ext>
            </a:extLst>
          </a:blip>
          <a:srcRect/>
          <a:stretch>
            <a:fillRect/>
          </a:stretch>
        </p:blipFill>
        <p:spPr bwMode="auto">
          <a:xfrm>
            <a:off x="11467094" y="6139887"/>
            <a:ext cx="343658" cy="343658"/>
          </a:xfrm>
          <a:prstGeom prst="rect">
            <a:avLst/>
          </a:prstGeom>
          <a:noFill/>
          <a:ln>
            <a:noFill/>
          </a:ln>
          <a:effectLst>
            <a:outerShdw dist="38100" dir="8100000" sx="100999" sy="100999" algn="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81399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Improved Fatigue strength of Welded joint</a:t>
            </a:r>
            <a:endParaRPr lang="en-MY" dirty="0"/>
          </a:p>
        </p:txBody>
      </p:sp>
      <p:pic>
        <p:nvPicPr>
          <p:cNvPr id="4" name="Picture 3"/>
          <p:cNvPicPr>
            <a:picLocks noChangeAspect="1"/>
          </p:cNvPicPr>
          <p:nvPr/>
        </p:nvPicPr>
        <p:blipFill rotWithShape="1">
          <a:blip r:embed="rId2"/>
          <a:srcRect l="22279" t="20486" r="24231" b="7465"/>
          <a:stretch/>
        </p:blipFill>
        <p:spPr>
          <a:xfrm>
            <a:off x="228599" y="1435100"/>
            <a:ext cx="6959601" cy="5270500"/>
          </a:xfrm>
          <a:prstGeom prst="rect">
            <a:avLst/>
          </a:prstGeom>
        </p:spPr>
      </p:pic>
      <p:sp>
        <p:nvSpPr>
          <p:cNvPr id="5" name="TextBox 4"/>
          <p:cNvSpPr txBox="1"/>
          <p:nvPr/>
        </p:nvSpPr>
        <p:spPr>
          <a:xfrm>
            <a:off x="8146576" y="4853982"/>
            <a:ext cx="3207224" cy="1754326"/>
          </a:xfrm>
          <a:prstGeom prst="rect">
            <a:avLst/>
          </a:prstGeom>
          <a:noFill/>
        </p:spPr>
        <p:txBody>
          <a:bodyPr wrap="square" rtlCol="0">
            <a:spAutoFit/>
          </a:bodyPr>
          <a:lstStyle/>
          <a:p>
            <a:r>
              <a:rPr lang="en-MY" dirty="0" err="1"/>
              <a:t>Xiaohui</a:t>
            </a:r>
            <a:r>
              <a:rPr lang="en-MY" dirty="0"/>
              <a:t> Zhao 1, </a:t>
            </a:r>
            <a:r>
              <a:rPr lang="en-MY" dirty="0" err="1"/>
              <a:t>Mingyi</a:t>
            </a:r>
            <a:r>
              <a:rPr lang="en-MY" dirty="0"/>
              <a:t> Wang 1, </a:t>
            </a:r>
            <a:r>
              <a:rPr lang="en-MY" dirty="0" err="1"/>
              <a:t>Zhiqiang</a:t>
            </a:r>
            <a:r>
              <a:rPr lang="en-MY" dirty="0"/>
              <a:t> Zhang 1,* and Yu Liu </a:t>
            </a:r>
            <a:r>
              <a:rPr lang="en-MY" dirty="0" smtClean="0"/>
              <a:t>2 “</a:t>
            </a:r>
            <a:r>
              <a:rPr lang="en-MY" dirty="0"/>
              <a:t>The Effect of Ultrasonic Peening Treatment on Fatigue</a:t>
            </a:r>
          </a:p>
          <a:p>
            <a:r>
              <a:rPr lang="en-MY" dirty="0"/>
              <a:t>Performance </a:t>
            </a:r>
            <a:r>
              <a:rPr lang="en-MY" dirty="0" smtClean="0"/>
              <a:t>of Welded Joints” MDPI Journal 2016</a:t>
            </a:r>
            <a:endParaRPr lang="en-MY" dirty="0"/>
          </a:p>
        </p:txBody>
      </p:sp>
      <p:pic>
        <p:nvPicPr>
          <p:cNvPr id="6" name="Picture 33" descr="up-arrow-black-md.png">
            <a:hlinkClick r:id="rId3" action="ppaction://hlinksldjump"/>
          </p:cNvPr>
          <p:cNvPicPr>
            <a:picLocks noChangeAspect="1"/>
          </p:cNvPicPr>
          <p:nvPr/>
        </p:nvPicPr>
        <p:blipFill>
          <a:blip r:embed="rId4" cstate="print">
            <a:lum bright="-4000"/>
            <a:extLst>
              <a:ext uri="{28A0092B-C50C-407E-A947-70E740481C1C}">
                <a14:useLocalDpi xmlns:a14="http://schemas.microsoft.com/office/drawing/2010/main" val="0"/>
              </a:ext>
            </a:extLst>
          </a:blip>
          <a:srcRect/>
          <a:stretch>
            <a:fillRect/>
          </a:stretch>
        </p:blipFill>
        <p:spPr bwMode="auto">
          <a:xfrm>
            <a:off x="11467094" y="6139887"/>
            <a:ext cx="343658" cy="343658"/>
          </a:xfrm>
          <a:prstGeom prst="rect">
            <a:avLst/>
          </a:prstGeom>
          <a:noFill/>
          <a:ln>
            <a:noFill/>
          </a:ln>
          <a:effectLst>
            <a:outerShdw dist="38100" dir="8100000" sx="100999" sy="100999" algn="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82454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5827364" y="3904851"/>
            <a:ext cx="15498" cy="1938992"/>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121831" y="3904851"/>
            <a:ext cx="5486400" cy="1661993"/>
          </a:xfrm>
          <a:prstGeom prst="rect">
            <a:avLst/>
          </a:prstGeom>
        </p:spPr>
        <p:txBody>
          <a:bodyPr wrap="square">
            <a:spAutoFit/>
          </a:bodyPr>
          <a:lstStyle/>
          <a:p>
            <a:pPr algn="just"/>
            <a:r>
              <a:rPr lang="en-MY" sz="2400" b="1" dirty="0">
                <a:latin typeface="Arial" panose="020B0604020202020204" pitchFamily="34" charset="0"/>
                <a:cs typeface="Arial" panose="020B0604020202020204" pitchFamily="34" charset="0"/>
              </a:rPr>
              <a:t>Provides various solutions of asset integrity assessment </a:t>
            </a:r>
          </a:p>
          <a:p>
            <a:pPr algn="just"/>
            <a:r>
              <a:rPr lang="en-MY" dirty="0">
                <a:latin typeface="Arial" panose="020B0604020202020204" pitchFamily="34" charset="0"/>
                <a:cs typeface="Arial" panose="020B0604020202020204" pitchFamily="34" charset="0"/>
              </a:rPr>
              <a:t>utilising the capability of latest NDE technology and current inspection approach in obtaining the data gathering for integrity assessment purposes.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5147" y="1547445"/>
            <a:ext cx="3600000" cy="3600000"/>
          </a:xfrm>
          <a:prstGeom prst="rect">
            <a:avLst/>
          </a:prstGeom>
        </p:spPr>
      </p:pic>
    </p:spTree>
    <p:extLst>
      <p:ext uri="{BB962C8B-B14F-4D97-AF65-F5344CB8AC3E}">
        <p14:creationId xmlns:p14="http://schemas.microsoft.com/office/powerpoint/2010/main" val="3004643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WHAT IS RESIDUAL STRESS?</a:t>
            </a:r>
            <a:endParaRPr lang="en-MY" dirty="0"/>
          </a:p>
        </p:txBody>
      </p:sp>
      <p:sp>
        <p:nvSpPr>
          <p:cNvPr id="5" name="Content Placeholder 2"/>
          <p:cNvSpPr txBox="1">
            <a:spLocks/>
          </p:cNvSpPr>
          <p:nvPr/>
        </p:nvSpPr>
        <p:spPr>
          <a:xfrm>
            <a:off x="1638300" y="2079009"/>
            <a:ext cx="8915400" cy="377762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just"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MY" sz="1800" b="1" i="0" u="none" strike="noStrike" kern="1200" cap="none" spc="0" normalizeH="0" baseline="0" noProof="0" dirty="0" smtClean="0">
                <a:ln>
                  <a:noFill/>
                </a:ln>
                <a:solidFill>
                  <a:sysClr val="windowText" lastClr="000000">
                    <a:lumMod val="75000"/>
                    <a:lumOff val="25000"/>
                  </a:sysClr>
                </a:solidFill>
                <a:effectLst/>
                <a:uLnTx/>
                <a:uFillTx/>
                <a:latin typeface="Century Gothic" panose="020B0502020202020204"/>
                <a:ea typeface="+mn-ea"/>
                <a:cs typeface="+mn-cs"/>
              </a:rPr>
              <a:t>Residual stresses </a:t>
            </a:r>
            <a:r>
              <a:rPr kumimoji="0" lang="en-MY" sz="1800" b="0" i="0" u="none" strike="noStrike" kern="1200" cap="none" spc="0" normalizeH="0" baseline="0" noProof="0" dirty="0" smtClean="0">
                <a:ln>
                  <a:noFill/>
                </a:ln>
                <a:solidFill>
                  <a:sysClr val="windowText" lastClr="000000">
                    <a:lumMod val="75000"/>
                    <a:lumOff val="25000"/>
                  </a:sysClr>
                </a:solidFill>
                <a:effectLst/>
                <a:uLnTx/>
                <a:uFillTx/>
                <a:latin typeface="Century Gothic" panose="020B0502020202020204"/>
                <a:ea typeface="+mn-ea"/>
                <a:cs typeface="+mn-cs"/>
              </a:rPr>
              <a:t>are stresses that remain in a solid material after the original cause of the stresses has been removed.</a:t>
            </a:r>
          </a:p>
          <a:p>
            <a:pPr marL="342900" marR="0" lvl="0" indent="-342900" algn="just"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MY" sz="1800" b="0" i="0" u="none" strike="noStrike" kern="1200" cap="none" spc="0" normalizeH="0" baseline="0" noProof="0" dirty="0" smtClean="0">
                <a:ln>
                  <a:noFill/>
                </a:ln>
                <a:solidFill>
                  <a:sysClr val="windowText" lastClr="000000">
                    <a:lumMod val="75000"/>
                    <a:lumOff val="25000"/>
                  </a:sysClr>
                </a:solidFill>
                <a:effectLst/>
                <a:uLnTx/>
                <a:uFillTx/>
                <a:latin typeface="Century Gothic" panose="020B0502020202020204"/>
                <a:ea typeface="+mn-ea"/>
                <a:cs typeface="+mn-cs"/>
              </a:rPr>
              <a:t>It is divided into two different types of residual stresses which is known as </a:t>
            </a:r>
            <a:r>
              <a:rPr kumimoji="0" lang="en-MY" sz="1800" b="1" i="0" u="none" strike="noStrike" kern="1200" cap="none" spc="0" normalizeH="0" baseline="0" noProof="0" dirty="0" smtClean="0">
                <a:ln>
                  <a:noFill/>
                </a:ln>
                <a:solidFill>
                  <a:sysClr val="windowText" lastClr="000000">
                    <a:lumMod val="75000"/>
                    <a:lumOff val="25000"/>
                  </a:sysClr>
                </a:solidFill>
                <a:effectLst/>
                <a:uLnTx/>
                <a:uFillTx/>
                <a:latin typeface="Century Gothic" panose="020B0502020202020204"/>
                <a:ea typeface="+mn-ea"/>
                <a:cs typeface="+mn-cs"/>
              </a:rPr>
              <a:t>desirable</a:t>
            </a:r>
            <a:r>
              <a:rPr kumimoji="0" lang="en-MY" sz="1800" b="0" i="0" u="none" strike="noStrike" kern="1200" cap="none" spc="0" normalizeH="0" baseline="0" noProof="0" dirty="0" smtClean="0">
                <a:ln>
                  <a:noFill/>
                </a:ln>
                <a:solidFill>
                  <a:sysClr val="windowText" lastClr="000000">
                    <a:lumMod val="75000"/>
                    <a:lumOff val="25000"/>
                  </a:sysClr>
                </a:solidFill>
                <a:effectLst/>
                <a:uLnTx/>
                <a:uFillTx/>
                <a:latin typeface="Century Gothic" panose="020B0502020202020204"/>
                <a:ea typeface="+mn-ea"/>
                <a:cs typeface="+mn-cs"/>
              </a:rPr>
              <a:t> and </a:t>
            </a:r>
            <a:r>
              <a:rPr kumimoji="0" lang="en-MY" sz="1800" b="1" i="0" u="none" strike="noStrike" kern="1200" cap="none" spc="0" normalizeH="0" baseline="0" noProof="0" dirty="0" smtClean="0">
                <a:ln>
                  <a:noFill/>
                </a:ln>
                <a:solidFill>
                  <a:sysClr val="windowText" lastClr="000000">
                    <a:lumMod val="75000"/>
                    <a:lumOff val="25000"/>
                  </a:sysClr>
                </a:solidFill>
                <a:effectLst/>
                <a:uLnTx/>
                <a:uFillTx/>
                <a:latin typeface="Century Gothic" panose="020B0502020202020204"/>
                <a:ea typeface="+mn-ea"/>
                <a:cs typeface="+mn-cs"/>
              </a:rPr>
              <a:t>undesirable</a:t>
            </a:r>
            <a:r>
              <a:rPr kumimoji="0" lang="en-MY" sz="1800" b="0" i="0" u="none" strike="noStrike" kern="1200" cap="none" spc="0" normalizeH="0" baseline="0" noProof="0" dirty="0" smtClean="0">
                <a:ln>
                  <a:noFill/>
                </a:ln>
                <a:solidFill>
                  <a:sysClr val="windowText" lastClr="000000">
                    <a:lumMod val="75000"/>
                    <a:lumOff val="25000"/>
                  </a:sysClr>
                </a:solidFill>
                <a:effectLst/>
                <a:uLnTx/>
                <a:uFillTx/>
                <a:latin typeface="Century Gothic" panose="020B0502020202020204"/>
                <a:ea typeface="+mn-ea"/>
                <a:cs typeface="+mn-cs"/>
              </a:rPr>
              <a:t> residual stresses.</a:t>
            </a:r>
          </a:p>
          <a:p>
            <a:pPr marL="342900" marR="0" lvl="0" indent="-342900" algn="just"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MY" sz="1800" b="0" i="0" u="none" strike="noStrike" kern="1200" cap="none" spc="0" normalizeH="0" baseline="0" noProof="0" dirty="0" smtClean="0">
                <a:ln>
                  <a:noFill/>
                </a:ln>
                <a:solidFill>
                  <a:sysClr val="windowText" lastClr="000000">
                    <a:lumMod val="75000"/>
                    <a:lumOff val="25000"/>
                  </a:sysClr>
                </a:solidFill>
                <a:effectLst/>
                <a:uLnTx/>
                <a:uFillTx/>
                <a:latin typeface="Century Gothic" panose="020B0502020202020204"/>
                <a:ea typeface="+mn-ea"/>
                <a:cs typeface="+mn-cs"/>
              </a:rPr>
              <a:t>For welded joint, </a:t>
            </a:r>
            <a:r>
              <a:rPr kumimoji="0" lang="en-MY" sz="1800" b="1" i="0" u="none" strike="noStrike" kern="1200" cap="none" spc="0" normalizeH="0" baseline="0" noProof="0" dirty="0" smtClean="0">
                <a:ln>
                  <a:noFill/>
                </a:ln>
                <a:solidFill>
                  <a:sysClr val="windowText" lastClr="000000">
                    <a:lumMod val="75000"/>
                    <a:lumOff val="25000"/>
                  </a:sysClr>
                </a:solidFill>
                <a:effectLst/>
                <a:uLnTx/>
                <a:uFillTx/>
                <a:latin typeface="Century Gothic" panose="020B0502020202020204"/>
                <a:ea typeface="+mn-ea"/>
                <a:cs typeface="+mn-cs"/>
              </a:rPr>
              <a:t>R.S</a:t>
            </a:r>
            <a:r>
              <a:rPr kumimoji="0" lang="en-MY" sz="1800" b="0" i="0" u="none" strike="noStrike" kern="1200" cap="none" spc="0" normalizeH="0" baseline="0" noProof="0" dirty="0" smtClean="0">
                <a:ln>
                  <a:noFill/>
                </a:ln>
                <a:solidFill>
                  <a:sysClr val="windowText" lastClr="000000">
                    <a:lumMod val="75000"/>
                    <a:lumOff val="25000"/>
                  </a:sysClr>
                </a:solidFill>
                <a:effectLst/>
                <a:uLnTx/>
                <a:uFillTx/>
                <a:latin typeface="Century Gothic" panose="020B0502020202020204"/>
                <a:ea typeface="+mn-ea"/>
                <a:cs typeface="+mn-cs"/>
              </a:rPr>
              <a:t> primarily develop due to differential weld thermal cycle (heating, peak temperature and cooling at the any moment during welding) experienced by the weld metal and region closed to fusion boundary i.e. heat affected zone.</a:t>
            </a:r>
          </a:p>
          <a:p>
            <a:pPr marL="342900" marR="0" lvl="0" indent="-342900" algn="just"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MY" sz="1800" b="0" i="0" u="none" strike="noStrike" kern="1200" cap="none" spc="0" normalizeH="0" baseline="0" noProof="0" dirty="0" smtClean="0">
                <a:ln>
                  <a:noFill/>
                </a:ln>
                <a:solidFill>
                  <a:sysClr val="windowText" lastClr="000000">
                    <a:lumMod val="75000"/>
                    <a:lumOff val="25000"/>
                  </a:sysClr>
                </a:solidFill>
                <a:effectLst/>
                <a:uLnTx/>
                <a:uFillTx/>
                <a:latin typeface="Century Gothic" panose="020B0502020202020204"/>
                <a:ea typeface="+mn-ea"/>
                <a:cs typeface="+mn-cs"/>
              </a:rPr>
              <a:t>Presence of </a:t>
            </a:r>
            <a:r>
              <a:rPr kumimoji="0" lang="en-MY" sz="1800" b="1" i="0" u="none" strike="noStrike" kern="1200" cap="none" spc="0" normalizeH="0" baseline="0" noProof="0" dirty="0" smtClean="0">
                <a:ln>
                  <a:noFill/>
                </a:ln>
                <a:solidFill>
                  <a:sysClr val="windowText" lastClr="000000">
                    <a:lumMod val="75000"/>
                    <a:lumOff val="25000"/>
                  </a:sysClr>
                </a:solidFill>
                <a:effectLst/>
                <a:uLnTx/>
                <a:uFillTx/>
                <a:latin typeface="Century Gothic" panose="020B0502020202020204"/>
                <a:ea typeface="+mn-ea"/>
                <a:cs typeface="+mn-cs"/>
              </a:rPr>
              <a:t>undesirable R.S </a:t>
            </a:r>
            <a:r>
              <a:rPr kumimoji="0" lang="en-MY" sz="1800" b="0" i="0" u="none" strike="noStrike" kern="1200" cap="none" spc="0" normalizeH="0" baseline="0" noProof="0" dirty="0" smtClean="0">
                <a:ln>
                  <a:noFill/>
                </a:ln>
                <a:solidFill>
                  <a:sysClr val="windowText" lastClr="000000">
                    <a:lumMod val="75000"/>
                    <a:lumOff val="25000"/>
                  </a:sysClr>
                </a:solidFill>
                <a:effectLst/>
                <a:uLnTx/>
                <a:uFillTx/>
                <a:latin typeface="Century Gothic" panose="020B0502020202020204"/>
                <a:ea typeface="+mn-ea"/>
                <a:cs typeface="+mn-cs"/>
              </a:rPr>
              <a:t>in the weld joints can encourage or discourage failures due to external loading as their effect is additive in nature.</a:t>
            </a:r>
          </a:p>
          <a:p>
            <a:pPr marL="342900" marR="0" lvl="0" indent="-342900" algn="just"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MY" sz="1800" b="0" i="0" u="none" strike="noStrike" kern="1200" cap="none" spc="0" normalizeH="0" baseline="0" noProof="0" dirty="0" smtClean="0">
                <a:ln>
                  <a:noFill/>
                </a:ln>
                <a:solidFill>
                  <a:sysClr val="windowText" lastClr="000000">
                    <a:lumMod val="75000"/>
                    <a:lumOff val="25000"/>
                  </a:sysClr>
                </a:solidFill>
                <a:effectLst/>
                <a:uLnTx/>
                <a:uFillTx/>
                <a:latin typeface="Century Gothic" panose="020B0502020202020204"/>
                <a:ea typeface="+mn-ea"/>
                <a:cs typeface="+mn-cs"/>
              </a:rPr>
              <a:t>There’s a need for a systematic solution which utilised capability of technology in </a:t>
            </a:r>
            <a:r>
              <a:rPr kumimoji="0" lang="en-MY" sz="1800" b="1" i="0" u="none" strike="noStrike" kern="1200" cap="none" spc="0" normalizeH="0" baseline="0" noProof="0" dirty="0" smtClean="0">
                <a:ln>
                  <a:noFill/>
                </a:ln>
                <a:solidFill>
                  <a:sysClr val="windowText" lastClr="000000">
                    <a:lumMod val="75000"/>
                    <a:lumOff val="25000"/>
                  </a:sysClr>
                </a:solidFill>
                <a:effectLst/>
                <a:uLnTx/>
                <a:uFillTx/>
                <a:latin typeface="Century Gothic" panose="020B0502020202020204"/>
                <a:ea typeface="+mn-ea"/>
                <a:cs typeface="+mn-cs"/>
              </a:rPr>
              <a:t>measuring R.S </a:t>
            </a:r>
            <a:r>
              <a:rPr kumimoji="0" lang="en-MY" sz="1800" b="0" i="0" u="none" strike="noStrike" kern="1200" cap="none" spc="0" normalizeH="0" baseline="0" noProof="0" dirty="0" smtClean="0">
                <a:ln>
                  <a:noFill/>
                </a:ln>
                <a:solidFill>
                  <a:sysClr val="windowText" lastClr="000000">
                    <a:lumMod val="75000"/>
                    <a:lumOff val="25000"/>
                  </a:sysClr>
                </a:solidFill>
                <a:effectLst/>
                <a:uLnTx/>
                <a:uFillTx/>
                <a:latin typeface="Century Gothic" panose="020B0502020202020204"/>
                <a:ea typeface="+mn-ea"/>
                <a:cs typeface="+mn-cs"/>
              </a:rPr>
              <a:t>and </a:t>
            </a:r>
            <a:r>
              <a:rPr kumimoji="0" lang="en-MY" sz="1800" b="1" i="0" u="none" strike="noStrike" kern="1200" cap="none" spc="0" normalizeH="0" baseline="0" noProof="0" dirty="0" smtClean="0">
                <a:ln>
                  <a:noFill/>
                </a:ln>
                <a:solidFill>
                  <a:sysClr val="windowText" lastClr="000000">
                    <a:lumMod val="75000"/>
                    <a:lumOff val="25000"/>
                  </a:sysClr>
                </a:solidFill>
                <a:effectLst/>
                <a:uLnTx/>
                <a:uFillTx/>
                <a:latin typeface="Century Gothic" panose="020B0502020202020204"/>
                <a:ea typeface="+mn-ea"/>
                <a:cs typeface="+mn-cs"/>
              </a:rPr>
              <a:t>treatment of R.S</a:t>
            </a:r>
            <a:r>
              <a:rPr kumimoji="0" lang="en-MY" sz="1800" b="0" i="0" u="none" strike="noStrike" kern="1200" cap="none" spc="0" normalizeH="0" baseline="0" noProof="0" dirty="0" smtClean="0">
                <a:ln>
                  <a:noFill/>
                </a:ln>
                <a:solidFill>
                  <a:sysClr val="windowText" lastClr="000000">
                    <a:lumMod val="75000"/>
                    <a:lumOff val="25000"/>
                  </a:sysClr>
                </a:solidFill>
                <a:effectLst/>
                <a:uLnTx/>
                <a:uFillTx/>
                <a:latin typeface="Century Gothic" panose="020B0502020202020204"/>
                <a:ea typeface="+mn-ea"/>
                <a:cs typeface="+mn-cs"/>
              </a:rPr>
              <a:t>.</a:t>
            </a:r>
            <a:endParaRPr kumimoji="0" lang="en-MY" sz="1800" b="0" i="0" u="none" strike="noStrike" kern="1200" cap="none" spc="0" normalizeH="0" baseline="0" noProof="0" dirty="0">
              <a:ln>
                <a:noFill/>
              </a:ln>
              <a:solidFill>
                <a:sysClr val="windowText" lastClr="000000">
                  <a:lumMod val="75000"/>
                  <a:lumOff val="25000"/>
                </a:sysClr>
              </a:solidFill>
              <a:effectLst/>
              <a:uLnTx/>
              <a:uFillTx/>
              <a:latin typeface="Century Gothic" panose="020B0502020202020204"/>
              <a:ea typeface="+mn-ea"/>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814" y="5584873"/>
            <a:ext cx="1060939" cy="1060939"/>
          </a:xfrm>
          <a:prstGeom prst="rect">
            <a:avLst/>
          </a:prstGeom>
        </p:spPr>
      </p:pic>
    </p:spTree>
    <p:extLst>
      <p:ext uri="{BB962C8B-B14F-4D97-AF65-F5344CB8AC3E}">
        <p14:creationId xmlns:p14="http://schemas.microsoft.com/office/powerpoint/2010/main" val="22514801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WHAT IS ULTRASONIC PEENING SOLUTIONS?</a:t>
            </a:r>
            <a:endParaRPr lang="en-MY" dirty="0"/>
          </a:p>
        </p:txBody>
      </p:sp>
      <p:sp>
        <p:nvSpPr>
          <p:cNvPr id="3" name="Content Placeholder 2"/>
          <p:cNvSpPr>
            <a:spLocks noGrp="1"/>
          </p:cNvSpPr>
          <p:nvPr>
            <p:ph idx="1"/>
          </p:nvPr>
        </p:nvSpPr>
        <p:spPr/>
        <p:txBody>
          <a:bodyPr/>
          <a:lstStyle/>
          <a:p>
            <a:pPr algn="just"/>
            <a:r>
              <a:rPr lang="en-MY" dirty="0" smtClean="0">
                <a:latin typeface="Candara" panose="020E0502030303020204" pitchFamily="34" charset="0"/>
                <a:cs typeface="Arial" panose="020B0604020202020204" pitchFamily="34" charset="0"/>
              </a:rPr>
              <a:t>It is </a:t>
            </a:r>
            <a:r>
              <a:rPr lang="en-MY" dirty="0">
                <a:latin typeface="Candara" panose="020E0502030303020204" pitchFamily="34" charset="0"/>
                <a:cs typeface="Arial" panose="020B0604020202020204" pitchFamily="34" charset="0"/>
              </a:rPr>
              <a:t>an enhanced solution which been developed by </a:t>
            </a:r>
            <a:r>
              <a:rPr lang="en-MY" dirty="0" smtClean="0">
                <a:latin typeface="Candara" panose="020E0502030303020204" pitchFamily="34" charset="0"/>
                <a:cs typeface="Arial" panose="020B0604020202020204" pitchFamily="34" charset="0"/>
              </a:rPr>
              <a:t>MRA International </a:t>
            </a:r>
            <a:r>
              <a:rPr lang="en-MY" dirty="0" err="1">
                <a:latin typeface="Candara" panose="020E0502030303020204" pitchFamily="34" charset="0"/>
                <a:cs typeface="Arial" panose="020B0604020202020204" pitchFamily="34" charset="0"/>
              </a:rPr>
              <a:t>Sdn</a:t>
            </a:r>
            <a:r>
              <a:rPr lang="en-MY" dirty="0">
                <a:latin typeface="Candara" panose="020E0502030303020204" pitchFamily="34" charset="0"/>
                <a:cs typeface="Arial" panose="020B0604020202020204" pitchFamily="34" charset="0"/>
              </a:rPr>
              <a:t> </a:t>
            </a:r>
            <a:r>
              <a:rPr lang="en-MY" dirty="0" err="1">
                <a:latin typeface="Candara" panose="020E0502030303020204" pitchFamily="34" charset="0"/>
                <a:cs typeface="Arial" panose="020B0604020202020204" pitchFamily="34" charset="0"/>
              </a:rPr>
              <a:t>Bhd</a:t>
            </a:r>
            <a:r>
              <a:rPr lang="en-MY" dirty="0">
                <a:latin typeface="Candara" panose="020E0502030303020204" pitchFamily="34" charset="0"/>
                <a:cs typeface="Arial" panose="020B0604020202020204" pitchFamily="34" charset="0"/>
              </a:rPr>
              <a:t> as part of integrity solution for asset owner in enhanced the fatigue-life of welded joint. </a:t>
            </a:r>
          </a:p>
          <a:p>
            <a:pPr algn="just"/>
            <a:endParaRPr lang="en-MY" dirty="0"/>
          </a:p>
        </p:txBody>
      </p:sp>
      <p:grpSp>
        <p:nvGrpSpPr>
          <p:cNvPr id="4" name="Group 4"/>
          <p:cNvGrpSpPr>
            <a:grpSpLocks noChangeAspect="1"/>
          </p:cNvGrpSpPr>
          <p:nvPr/>
        </p:nvGrpSpPr>
        <p:grpSpPr bwMode="auto">
          <a:xfrm>
            <a:off x="5919717" y="3352326"/>
            <a:ext cx="5945748" cy="3450270"/>
            <a:chOff x="4015" y="1370"/>
            <a:chExt cx="3288" cy="1908"/>
          </a:xfrm>
        </p:grpSpPr>
        <p:sp>
          <p:nvSpPr>
            <p:cNvPr id="5" name="AutoShape 3"/>
            <p:cNvSpPr>
              <a:spLocks noChangeAspect="1" noChangeArrowheads="1" noTextEdit="1"/>
            </p:cNvSpPr>
            <p:nvPr/>
          </p:nvSpPr>
          <p:spPr bwMode="auto">
            <a:xfrm>
              <a:off x="4015" y="1370"/>
              <a:ext cx="3288" cy="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a:spLocks noChangeArrowheads="1"/>
            </p:cNvSpPr>
            <p:nvPr/>
          </p:nvSpPr>
          <p:spPr bwMode="auto">
            <a:xfrm>
              <a:off x="4351" y="1439"/>
              <a:ext cx="2616" cy="168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noEditPoints="1"/>
            </p:cNvSpPr>
            <p:nvPr/>
          </p:nvSpPr>
          <p:spPr bwMode="auto">
            <a:xfrm>
              <a:off x="4311" y="1370"/>
              <a:ext cx="2695" cy="1808"/>
            </a:xfrm>
            <a:custGeom>
              <a:avLst/>
              <a:gdLst>
                <a:gd name="T0" fmla="*/ 273 w 273"/>
                <a:gd name="T1" fmla="*/ 175 h 182"/>
                <a:gd name="T2" fmla="*/ 273 w 273"/>
                <a:gd name="T3" fmla="*/ 11 h 182"/>
                <a:gd name="T4" fmla="*/ 263 w 273"/>
                <a:gd name="T5" fmla="*/ 0 h 182"/>
                <a:gd name="T6" fmla="*/ 11 w 273"/>
                <a:gd name="T7" fmla="*/ 0 h 182"/>
                <a:gd name="T8" fmla="*/ 0 w 273"/>
                <a:gd name="T9" fmla="*/ 11 h 182"/>
                <a:gd name="T10" fmla="*/ 0 w 273"/>
                <a:gd name="T11" fmla="*/ 175 h 182"/>
                <a:gd name="T12" fmla="*/ 3 w 273"/>
                <a:gd name="T13" fmla="*/ 182 h 182"/>
                <a:gd name="T14" fmla="*/ 270 w 273"/>
                <a:gd name="T15" fmla="*/ 182 h 182"/>
                <a:gd name="T16" fmla="*/ 273 w 273"/>
                <a:gd name="T17" fmla="*/ 175 h 182"/>
                <a:gd name="T18" fmla="*/ 263 w 273"/>
                <a:gd name="T19" fmla="*/ 170 h 182"/>
                <a:gd name="T20" fmla="*/ 9 w 273"/>
                <a:gd name="T21" fmla="*/ 170 h 182"/>
                <a:gd name="T22" fmla="*/ 9 w 273"/>
                <a:gd name="T23" fmla="*/ 11 h 182"/>
                <a:gd name="T24" fmla="*/ 263 w 273"/>
                <a:gd name="T25" fmla="*/ 11 h 182"/>
                <a:gd name="T26" fmla="*/ 263 w 273"/>
                <a:gd name="T27" fmla="*/ 17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3" h="182">
                  <a:moveTo>
                    <a:pt x="273" y="175"/>
                  </a:moveTo>
                  <a:cubicBezTo>
                    <a:pt x="273" y="11"/>
                    <a:pt x="273" y="11"/>
                    <a:pt x="273" y="11"/>
                  </a:cubicBezTo>
                  <a:cubicBezTo>
                    <a:pt x="273" y="5"/>
                    <a:pt x="268" y="0"/>
                    <a:pt x="263" y="0"/>
                  </a:cubicBezTo>
                  <a:cubicBezTo>
                    <a:pt x="11" y="0"/>
                    <a:pt x="11" y="0"/>
                    <a:pt x="11" y="0"/>
                  </a:cubicBezTo>
                  <a:cubicBezTo>
                    <a:pt x="5" y="0"/>
                    <a:pt x="0" y="5"/>
                    <a:pt x="0" y="11"/>
                  </a:cubicBezTo>
                  <a:cubicBezTo>
                    <a:pt x="0" y="175"/>
                    <a:pt x="0" y="175"/>
                    <a:pt x="0" y="175"/>
                  </a:cubicBezTo>
                  <a:cubicBezTo>
                    <a:pt x="0" y="177"/>
                    <a:pt x="1" y="180"/>
                    <a:pt x="3" y="182"/>
                  </a:cubicBezTo>
                  <a:cubicBezTo>
                    <a:pt x="270" y="182"/>
                    <a:pt x="270" y="182"/>
                    <a:pt x="270" y="182"/>
                  </a:cubicBezTo>
                  <a:cubicBezTo>
                    <a:pt x="272" y="180"/>
                    <a:pt x="273" y="177"/>
                    <a:pt x="273" y="175"/>
                  </a:cubicBezTo>
                  <a:close/>
                  <a:moveTo>
                    <a:pt x="263" y="170"/>
                  </a:moveTo>
                  <a:cubicBezTo>
                    <a:pt x="9" y="170"/>
                    <a:pt x="9" y="170"/>
                    <a:pt x="9" y="170"/>
                  </a:cubicBezTo>
                  <a:cubicBezTo>
                    <a:pt x="9" y="11"/>
                    <a:pt x="9" y="11"/>
                    <a:pt x="9" y="11"/>
                  </a:cubicBezTo>
                  <a:cubicBezTo>
                    <a:pt x="263" y="11"/>
                    <a:pt x="263" y="11"/>
                    <a:pt x="263" y="11"/>
                  </a:cubicBezTo>
                  <a:lnTo>
                    <a:pt x="263" y="17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4015" y="3178"/>
              <a:ext cx="3297" cy="60"/>
            </a:xfrm>
            <a:custGeom>
              <a:avLst/>
              <a:gdLst>
                <a:gd name="T0" fmla="*/ 2962 w 3297"/>
                <a:gd name="T1" fmla="*/ 0 h 60"/>
                <a:gd name="T2" fmla="*/ 326 w 3297"/>
                <a:gd name="T3" fmla="*/ 0 h 60"/>
                <a:gd name="T4" fmla="*/ 0 w 3297"/>
                <a:gd name="T5" fmla="*/ 0 h 60"/>
                <a:gd name="T6" fmla="*/ 0 w 3297"/>
                <a:gd name="T7" fmla="*/ 60 h 60"/>
                <a:gd name="T8" fmla="*/ 3297 w 3297"/>
                <a:gd name="T9" fmla="*/ 60 h 60"/>
                <a:gd name="T10" fmla="*/ 3297 w 3297"/>
                <a:gd name="T11" fmla="*/ 0 h 60"/>
                <a:gd name="T12" fmla="*/ 2962 w 3297"/>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3297" h="60">
                  <a:moveTo>
                    <a:pt x="2962" y="0"/>
                  </a:moveTo>
                  <a:lnTo>
                    <a:pt x="326" y="0"/>
                  </a:lnTo>
                  <a:lnTo>
                    <a:pt x="0" y="0"/>
                  </a:lnTo>
                  <a:lnTo>
                    <a:pt x="0" y="60"/>
                  </a:lnTo>
                  <a:lnTo>
                    <a:pt x="3297" y="60"/>
                  </a:lnTo>
                  <a:lnTo>
                    <a:pt x="3297" y="0"/>
                  </a:lnTo>
                  <a:lnTo>
                    <a:pt x="2962" y="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Oval 8"/>
            <p:cNvSpPr>
              <a:spLocks noChangeArrowheads="1"/>
            </p:cNvSpPr>
            <p:nvPr/>
          </p:nvSpPr>
          <p:spPr bwMode="auto">
            <a:xfrm>
              <a:off x="5644" y="1419"/>
              <a:ext cx="30" cy="20"/>
            </a:xfrm>
            <a:prstGeom prst="ellipse">
              <a:avLst/>
            </a:pr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5427" y="3178"/>
              <a:ext cx="464" cy="40"/>
            </a:xfrm>
            <a:custGeom>
              <a:avLst/>
              <a:gdLst>
                <a:gd name="T0" fmla="*/ 24 w 47"/>
                <a:gd name="T1" fmla="*/ 0 h 4"/>
                <a:gd name="T2" fmla="*/ 23 w 47"/>
                <a:gd name="T3" fmla="*/ 0 h 4"/>
                <a:gd name="T4" fmla="*/ 0 w 47"/>
                <a:gd name="T5" fmla="*/ 0 h 4"/>
                <a:gd name="T6" fmla="*/ 4 w 47"/>
                <a:gd name="T7" fmla="*/ 4 h 4"/>
                <a:gd name="T8" fmla="*/ 23 w 47"/>
                <a:gd name="T9" fmla="*/ 4 h 4"/>
                <a:gd name="T10" fmla="*/ 24 w 47"/>
                <a:gd name="T11" fmla="*/ 4 h 4"/>
                <a:gd name="T12" fmla="*/ 43 w 47"/>
                <a:gd name="T13" fmla="*/ 4 h 4"/>
                <a:gd name="T14" fmla="*/ 47 w 47"/>
                <a:gd name="T15" fmla="*/ 0 h 4"/>
                <a:gd name="T16" fmla="*/ 24 w 47"/>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
                  <a:moveTo>
                    <a:pt x="24" y="0"/>
                  </a:moveTo>
                  <a:cubicBezTo>
                    <a:pt x="23" y="0"/>
                    <a:pt x="23" y="0"/>
                    <a:pt x="23" y="0"/>
                  </a:cubicBezTo>
                  <a:cubicBezTo>
                    <a:pt x="0" y="0"/>
                    <a:pt x="0" y="0"/>
                    <a:pt x="0" y="0"/>
                  </a:cubicBezTo>
                  <a:cubicBezTo>
                    <a:pt x="0" y="0"/>
                    <a:pt x="1" y="4"/>
                    <a:pt x="4" y="4"/>
                  </a:cubicBezTo>
                  <a:cubicBezTo>
                    <a:pt x="7" y="4"/>
                    <a:pt x="20" y="4"/>
                    <a:pt x="23" y="4"/>
                  </a:cubicBezTo>
                  <a:cubicBezTo>
                    <a:pt x="23" y="4"/>
                    <a:pt x="24" y="4"/>
                    <a:pt x="24" y="4"/>
                  </a:cubicBezTo>
                  <a:cubicBezTo>
                    <a:pt x="27" y="4"/>
                    <a:pt x="39" y="4"/>
                    <a:pt x="43" y="4"/>
                  </a:cubicBezTo>
                  <a:cubicBezTo>
                    <a:pt x="46" y="4"/>
                    <a:pt x="47" y="0"/>
                    <a:pt x="47" y="0"/>
                  </a:cubicBezTo>
                  <a:lnTo>
                    <a:pt x="24"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4015" y="3238"/>
              <a:ext cx="3297" cy="40"/>
            </a:xfrm>
            <a:custGeom>
              <a:avLst/>
              <a:gdLst>
                <a:gd name="T0" fmla="*/ 0 w 334"/>
                <a:gd name="T1" fmla="*/ 0 h 4"/>
                <a:gd name="T2" fmla="*/ 19 w 334"/>
                <a:gd name="T3" fmla="*/ 4 h 4"/>
                <a:gd name="T4" fmla="*/ 166 w 334"/>
                <a:gd name="T5" fmla="*/ 4 h 4"/>
                <a:gd name="T6" fmla="*/ 168 w 334"/>
                <a:gd name="T7" fmla="*/ 4 h 4"/>
                <a:gd name="T8" fmla="*/ 314 w 334"/>
                <a:gd name="T9" fmla="*/ 4 h 4"/>
                <a:gd name="T10" fmla="*/ 334 w 334"/>
                <a:gd name="T11" fmla="*/ 0 h 4"/>
              </a:gdLst>
              <a:ahLst/>
              <a:cxnLst>
                <a:cxn ang="0">
                  <a:pos x="T0" y="T1"/>
                </a:cxn>
                <a:cxn ang="0">
                  <a:pos x="T2" y="T3"/>
                </a:cxn>
                <a:cxn ang="0">
                  <a:pos x="T4" y="T5"/>
                </a:cxn>
                <a:cxn ang="0">
                  <a:pos x="T6" y="T7"/>
                </a:cxn>
                <a:cxn ang="0">
                  <a:pos x="T8" y="T9"/>
                </a:cxn>
                <a:cxn ang="0">
                  <a:pos x="T10" y="T11"/>
                </a:cxn>
              </a:cxnLst>
              <a:rect l="0" t="0" r="r" b="b"/>
              <a:pathLst>
                <a:path w="334" h="4">
                  <a:moveTo>
                    <a:pt x="0" y="0"/>
                  </a:moveTo>
                  <a:cubicBezTo>
                    <a:pt x="0" y="0"/>
                    <a:pt x="2" y="4"/>
                    <a:pt x="19" y="4"/>
                  </a:cubicBezTo>
                  <a:cubicBezTo>
                    <a:pt x="37" y="4"/>
                    <a:pt x="166" y="4"/>
                    <a:pt x="166" y="4"/>
                  </a:cubicBezTo>
                  <a:cubicBezTo>
                    <a:pt x="168" y="4"/>
                    <a:pt x="168" y="4"/>
                    <a:pt x="168" y="4"/>
                  </a:cubicBezTo>
                  <a:cubicBezTo>
                    <a:pt x="168" y="4"/>
                    <a:pt x="297" y="4"/>
                    <a:pt x="314" y="4"/>
                  </a:cubicBezTo>
                  <a:cubicBezTo>
                    <a:pt x="332" y="4"/>
                    <a:pt x="334" y="0"/>
                    <a:pt x="334" y="0"/>
                  </a:cubicBezTo>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2" name="Picture 11">
            <a:extLst>
              <a:ext uri="{FF2B5EF4-FFF2-40B4-BE49-F238E27FC236}">
                <a16:creationId xmlns:a16="http://schemas.microsoft.com/office/drawing/2014/main" id="{EE2636A6-5A86-4CBF-A2EE-092F4E9F3E25}"/>
              </a:ext>
            </a:extLst>
          </p:cNvPr>
          <p:cNvPicPr>
            <a:picLocks noChangeAspect="1"/>
          </p:cNvPicPr>
          <p:nvPr/>
        </p:nvPicPr>
        <p:blipFill>
          <a:blip r:embed="rId2"/>
          <a:stretch>
            <a:fillRect/>
          </a:stretch>
        </p:blipFill>
        <p:spPr>
          <a:xfrm>
            <a:off x="6663097" y="3812390"/>
            <a:ext cx="4445000" cy="2338070"/>
          </a:xfrm>
          <a:prstGeom prst="rect">
            <a:avLst/>
          </a:prstGeom>
        </p:spPr>
      </p:pic>
      <p:sp>
        <p:nvSpPr>
          <p:cNvPr id="13" name="Oval 12">
            <a:extLst>
              <a:ext uri="{FF2B5EF4-FFF2-40B4-BE49-F238E27FC236}">
                <a16:creationId xmlns:a16="http://schemas.microsoft.com/office/drawing/2014/main" id="{5EDDA7C2-4FBF-4D0B-993D-0D083882DF71}"/>
              </a:ext>
            </a:extLst>
          </p:cNvPr>
          <p:cNvSpPr/>
          <p:nvPr/>
        </p:nvSpPr>
        <p:spPr>
          <a:xfrm>
            <a:off x="6617377" y="3790314"/>
            <a:ext cx="2400036" cy="2386649"/>
          </a:xfrm>
          <a:prstGeom prst="ellipse">
            <a:avLst/>
          </a:prstGeom>
          <a:blipFill rotWithShape="1">
            <a:blip r:embed="rId3"/>
            <a:stretch>
              <a:fillRect/>
            </a:stretch>
          </a:blipFill>
          <a:ln w="57150">
            <a:solidFill>
              <a:schemeClr val="accent5">
                <a:lumMod val="60000"/>
                <a:lumOff val="40000"/>
              </a:schemeClr>
            </a:solidFill>
          </a:ln>
        </p:spPr>
        <p:style>
          <a:lnRef idx="3">
            <a:schemeClr val="lt1">
              <a:hueOff val="0"/>
              <a:satOff val="0"/>
              <a:lumOff val="0"/>
              <a:alphaOff val="0"/>
            </a:schemeClr>
          </a:lnRef>
          <a:fillRef idx="1">
            <a:scrgbClr r="0" g="0" b="0"/>
          </a:fillRef>
          <a:effectRef idx="1">
            <a:schemeClr val="accent4">
              <a:hueOff val="0"/>
              <a:satOff val="0"/>
              <a:lumOff val="0"/>
              <a:alphaOff val="0"/>
            </a:schemeClr>
          </a:effectRef>
          <a:fontRef idx="minor">
            <a:schemeClr val="lt1"/>
          </a:fontRef>
        </p:style>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814" y="5584873"/>
            <a:ext cx="1060939" cy="1060939"/>
          </a:xfrm>
          <a:prstGeom prst="rect">
            <a:avLst/>
          </a:prstGeom>
        </p:spPr>
      </p:pic>
    </p:spTree>
    <p:extLst>
      <p:ext uri="{BB962C8B-B14F-4D97-AF65-F5344CB8AC3E}">
        <p14:creationId xmlns:p14="http://schemas.microsoft.com/office/powerpoint/2010/main" val="20130418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WHY ULTRASONIC PEENING SOLUTIONS?</a:t>
            </a:r>
            <a:endParaRPr lang="en-MY" dirty="0"/>
          </a:p>
        </p:txBody>
      </p:sp>
      <p:sp>
        <p:nvSpPr>
          <p:cNvPr id="5" name="Oval 4"/>
          <p:cNvSpPr/>
          <p:nvPr/>
        </p:nvSpPr>
        <p:spPr>
          <a:xfrm>
            <a:off x="3125336" y="873456"/>
            <a:ext cx="1783307" cy="1560181"/>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defTabSz="914197">
              <a:defRPr/>
            </a:pPr>
            <a:endParaRPr lang="en-US">
              <a:solidFill>
                <a:prstClr val="white"/>
              </a:solidFill>
            </a:endParaRPr>
          </a:p>
        </p:txBody>
      </p:sp>
      <p:sp>
        <p:nvSpPr>
          <p:cNvPr id="8" name="Oval 7"/>
          <p:cNvSpPr/>
          <p:nvPr/>
        </p:nvSpPr>
        <p:spPr>
          <a:xfrm>
            <a:off x="2380468" y="2860021"/>
            <a:ext cx="3139363" cy="2599392"/>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defTabSz="914197">
              <a:defRPr/>
            </a:pPr>
            <a:endParaRPr lang="en-US">
              <a:solidFill>
                <a:prstClr val="white"/>
              </a:solidFill>
            </a:endParaRPr>
          </a:p>
        </p:txBody>
      </p:sp>
      <p:sp>
        <p:nvSpPr>
          <p:cNvPr id="9" name="Oval 8"/>
          <p:cNvSpPr/>
          <p:nvPr/>
        </p:nvSpPr>
        <p:spPr>
          <a:xfrm>
            <a:off x="3718920" y="1985530"/>
            <a:ext cx="5075923" cy="4207307"/>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defTabSz="914197">
              <a:defRPr/>
            </a:pPr>
            <a:endParaRPr lang="en-US">
              <a:solidFill>
                <a:prstClr val="white"/>
              </a:solidFill>
            </a:endParaRPr>
          </a:p>
        </p:txBody>
      </p:sp>
      <p:sp>
        <p:nvSpPr>
          <p:cNvPr id="10" name="Oval 9"/>
          <p:cNvSpPr/>
          <p:nvPr/>
        </p:nvSpPr>
        <p:spPr>
          <a:xfrm>
            <a:off x="7572644" y="3295644"/>
            <a:ext cx="2060400" cy="1809755"/>
          </a:xfrm>
          <a:prstGeom prst="ellipse">
            <a:avLst/>
          </a:prstGeom>
          <a:solidFill>
            <a:schemeClr val="accent6"/>
          </a:solidFill>
          <a:ln w="88900">
            <a:solidFill>
              <a:srgbClr val="C00000">
                <a:alpha val="59000"/>
              </a:srgbClr>
            </a:solidFill>
          </a:ln>
          <a:effectLst>
            <a:outerShdw blurRad="800100" dist="1905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defTabSz="914197">
              <a:defRPr/>
            </a:pPr>
            <a:endParaRPr lang="en-US" dirty="0">
              <a:solidFill>
                <a:prstClr val="white"/>
              </a:solidFill>
            </a:endParaRPr>
          </a:p>
        </p:txBody>
      </p:sp>
      <p:sp>
        <p:nvSpPr>
          <p:cNvPr id="11" name="Oval 10">
            <a:hlinkClick r:id="rId2" action="ppaction://hlinksldjump"/>
          </p:cNvPr>
          <p:cNvSpPr/>
          <p:nvPr/>
        </p:nvSpPr>
        <p:spPr>
          <a:xfrm>
            <a:off x="3407154" y="1727040"/>
            <a:ext cx="1815815" cy="1576547"/>
          </a:xfrm>
          <a:prstGeom prst="ellipse">
            <a:avLst/>
          </a:prstGeom>
          <a:solidFill>
            <a:schemeClr val="accent6"/>
          </a:solidFill>
          <a:ln w="88900">
            <a:solidFill>
              <a:srgbClr val="C00000">
                <a:alpha val="59000"/>
              </a:srgbClr>
            </a:solidFill>
          </a:ln>
          <a:effectLst>
            <a:outerShdw blurRad="800100" dist="1905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defTabSz="914197">
              <a:defRPr/>
            </a:pPr>
            <a:endParaRPr lang="en-US" dirty="0">
              <a:solidFill>
                <a:prstClr val="white"/>
              </a:solidFill>
            </a:endParaRPr>
          </a:p>
        </p:txBody>
      </p:sp>
      <p:sp>
        <p:nvSpPr>
          <p:cNvPr id="12" name="Oval 11"/>
          <p:cNvSpPr/>
          <p:nvPr/>
        </p:nvSpPr>
        <p:spPr>
          <a:xfrm>
            <a:off x="3408220" y="4856017"/>
            <a:ext cx="1857611" cy="1470171"/>
          </a:xfrm>
          <a:prstGeom prst="ellipse">
            <a:avLst/>
          </a:prstGeom>
          <a:solidFill>
            <a:schemeClr val="accent1">
              <a:lumMod val="60000"/>
              <a:lumOff val="40000"/>
            </a:schemeClr>
          </a:solidFill>
          <a:ln>
            <a:noFill/>
          </a:ln>
          <a:effectLst>
            <a:outerShdw blurRad="800100" dist="1905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defTabSz="914197">
              <a:defRPr/>
            </a:pPr>
            <a:endParaRPr lang="en-US">
              <a:solidFill>
                <a:prstClr val="white"/>
              </a:solidFill>
            </a:endParaRPr>
          </a:p>
        </p:txBody>
      </p:sp>
      <p:sp>
        <p:nvSpPr>
          <p:cNvPr id="13" name="Oval 12"/>
          <p:cNvSpPr/>
          <p:nvPr/>
        </p:nvSpPr>
        <p:spPr>
          <a:xfrm>
            <a:off x="6223828" y="5155146"/>
            <a:ext cx="1709003" cy="1571091"/>
          </a:xfrm>
          <a:prstGeom prst="ellipse">
            <a:avLst/>
          </a:prstGeom>
          <a:solidFill>
            <a:schemeClr val="accent1">
              <a:lumMod val="60000"/>
              <a:lumOff val="40000"/>
            </a:schemeClr>
          </a:solidFill>
          <a:ln>
            <a:noFill/>
          </a:ln>
          <a:effectLst>
            <a:outerShdw blurRad="800100" dist="1905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defTabSz="914197">
              <a:defRPr/>
            </a:pPr>
            <a:endParaRPr lang="en-US">
              <a:solidFill>
                <a:prstClr val="white"/>
              </a:solidFill>
            </a:endParaRPr>
          </a:p>
        </p:txBody>
      </p:sp>
      <p:sp>
        <p:nvSpPr>
          <p:cNvPr id="14" name="Oval 13"/>
          <p:cNvSpPr/>
          <p:nvPr/>
        </p:nvSpPr>
        <p:spPr>
          <a:xfrm>
            <a:off x="6000118" y="1237570"/>
            <a:ext cx="1651726" cy="1505629"/>
          </a:xfrm>
          <a:prstGeom prst="ellipse">
            <a:avLst/>
          </a:prstGeom>
          <a:solidFill>
            <a:schemeClr val="accent1">
              <a:lumMod val="60000"/>
              <a:lumOff val="40000"/>
            </a:schemeClr>
          </a:solidFill>
          <a:ln>
            <a:noFill/>
          </a:ln>
          <a:effectLst>
            <a:outerShdw blurRad="800100" dist="1905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defTabSz="914197">
              <a:defRPr/>
            </a:pPr>
            <a:endParaRPr lang="en-US" dirty="0">
              <a:solidFill>
                <a:prstClr val="white"/>
              </a:solidFill>
            </a:endParaRPr>
          </a:p>
        </p:txBody>
      </p:sp>
      <p:sp>
        <p:nvSpPr>
          <p:cNvPr id="15" name="TextBox 3">
            <a:hlinkClick r:id="rId3" action="ppaction://hlinksldjump"/>
          </p:cNvPr>
          <p:cNvSpPr txBox="1">
            <a:spLocks noChangeArrowheads="1"/>
          </p:cNvSpPr>
          <p:nvPr/>
        </p:nvSpPr>
        <p:spPr bwMode="auto">
          <a:xfrm>
            <a:off x="6396519" y="5440677"/>
            <a:ext cx="1634698" cy="10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0" rIns="91420" bIns="4571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charset="0"/>
              </a:defRPr>
            </a:lvl9pPr>
          </a:lstStyle>
          <a:p>
            <a:pPr defTabSz="912813" eaLnBrk="1" fontAlgn="base" hangingPunct="1">
              <a:spcBef>
                <a:spcPct val="0"/>
              </a:spcBef>
              <a:spcAft>
                <a:spcPct val="0"/>
              </a:spcAft>
            </a:pPr>
            <a:r>
              <a:rPr lang="en-US" altLang="en-US" sz="2000" b="1" dirty="0" smtClean="0">
                <a:solidFill>
                  <a:prstClr val="black"/>
                </a:solidFill>
                <a:latin typeface="Arial" charset="0"/>
              </a:rPr>
              <a:t>Increased surface hardness</a:t>
            </a:r>
            <a:endParaRPr lang="en-US" altLang="en-US" sz="2000" b="1" dirty="0">
              <a:solidFill>
                <a:prstClr val="black"/>
              </a:solidFill>
              <a:latin typeface="Arial" charset="0"/>
            </a:endParaRPr>
          </a:p>
        </p:txBody>
      </p:sp>
      <p:grpSp>
        <p:nvGrpSpPr>
          <p:cNvPr id="16" name="Group 35"/>
          <p:cNvGrpSpPr>
            <a:grpSpLocks/>
          </p:cNvGrpSpPr>
          <p:nvPr/>
        </p:nvGrpSpPr>
        <p:grpSpPr bwMode="auto">
          <a:xfrm>
            <a:off x="3103341" y="5889712"/>
            <a:ext cx="921066" cy="765088"/>
            <a:chOff x="533400" y="2145774"/>
            <a:chExt cx="990599" cy="978426"/>
          </a:xfrm>
        </p:grpSpPr>
        <p:sp>
          <p:nvSpPr>
            <p:cNvPr id="17" name="Oval 16"/>
            <p:cNvSpPr/>
            <p:nvPr/>
          </p:nvSpPr>
          <p:spPr>
            <a:xfrm>
              <a:off x="533400" y="2145774"/>
              <a:ext cx="990599" cy="978426"/>
            </a:xfrm>
            <a:prstGeom prst="ellipse">
              <a:avLst/>
            </a:prstGeom>
            <a:solidFill>
              <a:schemeClr val="bg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97">
                <a:defRPr/>
              </a:pPr>
              <a:endParaRPr lang="en-US">
                <a:solidFill>
                  <a:prstClr val="white"/>
                </a:solidFill>
              </a:endParaRPr>
            </a:p>
          </p:txBody>
        </p:sp>
        <p:pic>
          <p:nvPicPr>
            <p:cNvPr id="18" name="Picture 17">
              <a:hlinkClick r:id="rId4" action="ppaction://hlinksldjump"/>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30514" y="2275139"/>
              <a:ext cx="673560" cy="705206"/>
            </a:xfrm>
            <a:prstGeom prst="rect">
              <a:avLst/>
            </a:prstGeom>
          </p:spPr>
        </p:pic>
      </p:grpSp>
      <p:sp>
        <p:nvSpPr>
          <p:cNvPr id="19" name="TextBox 39">
            <a:hlinkClick r:id="rId6" action="ppaction://hlinksldjump"/>
          </p:cNvPr>
          <p:cNvSpPr txBox="1">
            <a:spLocks noChangeArrowheads="1"/>
          </p:cNvSpPr>
          <p:nvPr/>
        </p:nvSpPr>
        <p:spPr bwMode="auto">
          <a:xfrm>
            <a:off x="3616714" y="5137410"/>
            <a:ext cx="1634698" cy="92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0" rIns="91420" bIns="4571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charset="0"/>
              </a:defRPr>
            </a:lvl9pPr>
          </a:lstStyle>
          <a:p>
            <a:pPr defTabSz="912813" eaLnBrk="1" fontAlgn="base" hangingPunct="1">
              <a:spcBef>
                <a:spcPct val="0"/>
              </a:spcBef>
              <a:spcAft>
                <a:spcPct val="0"/>
              </a:spcAft>
            </a:pPr>
            <a:r>
              <a:rPr lang="en-US" altLang="en-US" b="1" dirty="0" smtClean="0">
                <a:solidFill>
                  <a:prstClr val="black"/>
                </a:solidFill>
                <a:latin typeface="Arial" charset="0"/>
              </a:rPr>
              <a:t>Improved Strength of Material </a:t>
            </a:r>
            <a:endParaRPr lang="en-US" altLang="en-US" b="1" dirty="0">
              <a:solidFill>
                <a:prstClr val="black"/>
              </a:solidFill>
              <a:latin typeface="Arial" charset="0"/>
            </a:endParaRPr>
          </a:p>
        </p:txBody>
      </p:sp>
      <p:pic>
        <p:nvPicPr>
          <p:cNvPr id="20" name="Picture 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27620" y="2325643"/>
            <a:ext cx="3394785" cy="3235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itle 1"/>
          <p:cNvSpPr txBox="1">
            <a:spLocks/>
          </p:cNvSpPr>
          <p:nvPr/>
        </p:nvSpPr>
        <p:spPr>
          <a:xfrm>
            <a:off x="5011139" y="3598950"/>
            <a:ext cx="4017778" cy="916470"/>
          </a:xfrm>
          <a:prstGeom prst="rect">
            <a:avLst/>
          </a:prstGeom>
          <a:ex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197">
              <a:defRPr/>
            </a:pPr>
            <a:r>
              <a:rPr lang="en-US" sz="4000" b="1" dirty="0" smtClean="0">
                <a:solidFill>
                  <a:schemeClr val="bg1"/>
                </a:solidFill>
                <a:effectLst>
                  <a:glow rad="127000">
                    <a:schemeClr val="tx1"/>
                  </a:glow>
                </a:effectLst>
                <a:latin typeface="Agency FB" pitchFamily="34" charset="0"/>
              </a:rPr>
              <a:t>ULTRASONIC</a:t>
            </a:r>
          </a:p>
          <a:p>
            <a:pPr defTabSz="914197">
              <a:defRPr/>
            </a:pPr>
            <a:r>
              <a:rPr lang="en-US" sz="4000" b="1" dirty="0" smtClean="0">
                <a:solidFill>
                  <a:schemeClr val="bg1"/>
                </a:solidFill>
                <a:effectLst>
                  <a:glow rad="127000">
                    <a:schemeClr val="tx1"/>
                  </a:glow>
                </a:effectLst>
                <a:latin typeface="Agency FB" pitchFamily="34" charset="0"/>
              </a:rPr>
              <a:t> PEENING </a:t>
            </a:r>
          </a:p>
          <a:p>
            <a:pPr defTabSz="914197">
              <a:defRPr/>
            </a:pPr>
            <a:r>
              <a:rPr lang="en-US" sz="4000" b="1" dirty="0" smtClean="0">
                <a:solidFill>
                  <a:schemeClr val="bg1"/>
                </a:solidFill>
                <a:effectLst>
                  <a:glow rad="127000">
                    <a:schemeClr val="tx1"/>
                  </a:glow>
                </a:effectLst>
                <a:latin typeface="Agency FB" pitchFamily="34" charset="0"/>
              </a:rPr>
              <a:t>SOLUTIONS</a:t>
            </a:r>
            <a:endParaRPr lang="en-US" sz="4000" b="1" dirty="0">
              <a:solidFill>
                <a:schemeClr val="bg1"/>
              </a:solidFill>
              <a:effectLst>
                <a:glow rad="127000">
                  <a:schemeClr val="tx1"/>
                </a:glow>
              </a:effectLst>
              <a:latin typeface="Agency FB" pitchFamily="34" charset="0"/>
            </a:endParaRPr>
          </a:p>
        </p:txBody>
      </p:sp>
      <p:sp>
        <p:nvSpPr>
          <p:cNvPr id="22" name="TextBox 40">
            <a:hlinkClick r:id="rId8" action="ppaction://hlinksldjump"/>
          </p:cNvPr>
          <p:cNvSpPr txBox="1">
            <a:spLocks noChangeArrowheads="1"/>
          </p:cNvSpPr>
          <p:nvPr/>
        </p:nvSpPr>
        <p:spPr bwMode="auto">
          <a:xfrm>
            <a:off x="6260980" y="1445421"/>
            <a:ext cx="1634698" cy="92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0" rIns="91420" bIns="4571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charset="0"/>
              </a:defRPr>
            </a:lvl9pPr>
          </a:lstStyle>
          <a:p>
            <a:pPr defTabSz="912813" eaLnBrk="1" fontAlgn="base" hangingPunct="1">
              <a:spcBef>
                <a:spcPct val="0"/>
              </a:spcBef>
              <a:spcAft>
                <a:spcPct val="0"/>
              </a:spcAft>
            </a:pPr>
            <a:r>
              <a:rPr lang="en-US" altLang="en-US" b="1" dirty="0" smtClean="0">
                <a:solidFill>
                  <a:prstClr val="black"/>
                </a:solidFill>
                <a:latin typeface="Arial" charset="0"/>
              </a:rPr>
              <a:t>Improved brittle fracture</a:t>
            </a:r>
            <a:endParaRPr lang="en-US" altLang="en-US" b="1" dirty="0">
              <a:solidFill>
                <a:prstClr val="black"/>
              </a:solidFill>
              <a:latin typeface="Arial" charset="0"/>
            </a:endParaRPr>
          </a:p>
        </p:txBody>
      </p:sp>
      <p:grpSp>
        <p:nvGrpSpPr>
          <p:cNvPr id="23" name="Group 43"/>
          <p:cNvGrpSpPr>
            <a:grpSpLocks/>
          </p:cNvGrpSpPr>
          <p:nvPr/>
        </p:nvGrpSpPr>
        <p:grpSpPr bwMode="auto">
          <a:xfrm>
            <a:off x="7460749" y="1274704"/>
            <a:ext cx="921065" cy="799184"/>
            <a:chOff x="533400" y="2101441"/>
            <a:chExt cx="990599" cy="1022759"/>
          </a:xfrm>
        </p:grpSpPr>
        <p:sp>
          <p:nvSpPr>
            <p:cNvPr id="24" name="Oval 23"/>
            <p:cNvSpPr/>
            <p:nvPr/>
          </p:nvSpPr>
          <p:spPr>
            <a:xfrm>
              <a:off x="533400" y="2145075"/>
              <a:ext cx="990599" cy="979125"/>
            </a:xfrm>
            <a:prstGeom prst="ellipse">
              <a:avLst/>
            </a:prstGeom>
            <a:solidFill>
              <a:schemeClr val="bg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97">
                <a:defRPr/>
              </a:pPr>
              <a:endParaRPr lang="en-US">
                <a:solidFill>
                  <a:prstClr val="white"/>
                </a:solidFill>
              </a:endParaRPr>
            </a:p>
          </p:txBody>
        </p:sp>
        <p:pic>
          <p:nvPicPr>
            <p:cNvPr id="25" name="Picture 62">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56391" y="2101441"/>
              <a:ext cx="743965" cy="100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 name="Group 63"/>
          <p:cNvGrpSpPr>
            <a:grpSpLocks/>
          </p:cNvGrpSpPr>
          <p:nvPr/>
        </p:nvGrpSpPr>
        <p:grpSpPr bwMode="auto">
          <a:xfrm>
            <a:off x="7595226" y="5809194"/>
            <a:ext cx="931064" cy="765089"/>
            <a:chOff x="533400" y="2145774"/>
            <a:chExt cx="990599" cy="978426"/>
          </a:xfrm>
        </p:grpSpPr>
        <p:sp>
          <p:nvSpPr>
            <p:cNvPr id="27" name="Oval 26"/>
            <p:cNvSpPr/>
            <p:nvPr/>
          </p:nvSpPr>
          <p:spPr>
            <a:xfrm>
              <a:off x="533400" y="2145774"/>
              <a:ext cx="990599" cy="978426"/>
            </a:xfrm>
            <a:prstGeom prst="ellipse">
              <a:avLst/>
            </a:prstGeom>
            <a:solidFill>
              <a:schemeClr val="bg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97">
                <a:defRPr/>
              </a:pPr>
              <a:endParaRPr lang="en-US">
                <a:solidFill>
                  <a:prstClr val="white"/>
                </a:solidFill>
              </a:endParaRPr>
            </a:p>
          </p:txBody>
        </p:sp>
        <p:pic>
          <p:nvPicPr>
            <p:cNvPr id="28" name="Picture 6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45159" y="2185773"/>
              <a:ext cx="758916" cy="79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TextBox 67">
            <a:hlinkClick r:id="rId9" action="ppaction://hlinksldjump"/>
          </p:cNvPr>
          <p:cNvSpPr txBox="1">
            <a:spLocks noChangeArrowheads="1"/>
          </p:cNvSpPr>
          <p:nvPr/>
        </p:nvSpPr>
        <p:spPr bwMode="auto">
          <a:xfrm>
            <a:off x="3502546" y="2064873"/>
            <a:ext cx="1634698" cy="877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0" rIns="91420" bIns="4571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charset="0"/>
              </a:defRPr>
            </a:lvl9pPr>
          </a:lstStyle>
          <a:p>
            <a:pPr algn="ctr" defTabSz="912813" eaLnBrk="1" fontAlgn="base" hangingPunct="1">
              <a:spcBef>
                <a:spcPct val="0"/>
              </a:spcBef>
              <a:spcAft>
                <a:spcPct val="0"/>
              </a:spcAft>
            </a:pPr>
            <a:r>
              <a:rPr lang="en-US" altLang="en-US" sz="1700" b="1" dirty="0" smtClean="0">
                <a:solidFill>
                  <a:prstClr val="black"/>
                </a:solidFill>
                <a:latin typeface="Arial" charset="0"/>
              </a:rPr>
              <a:t>Residual Stress </a:t>
            </a:r>
            <a:r>
              <a:rPr lang="en-US" altLang="en-US" sz="1700" b="1" dirty="0">
                <a:solidFill>
                  <a:prstClr val="black"/>
                </a:solidFill>
                <a:latin typeface="Arial" charset="0"/>
              </a:rPr>
              <a:t>M</a:t>
            </a:r>
            <a:r>
              <a:rPr lang="en-US" altLang="en-US" sz="1700" b="1" dirty="0" smtClean="0">
                <a:solidFill>
                  <a:prstClr val="black"/>
                </a:solidFill>
                <a:latin typeface="Arial" charset="0"/>
              </a:rPr>
              <a:t>easurement</a:t>
            </a:r>
            <a:endParaRPr lang="en-US" altLang="en-US" sz="1700" dirty="0">
              <a:solidFill>
                <a:prstClr val="black"/>
              </a:solidFill>
              <a:latin typeface="Arial" charset="0"/>
            </a:endParaRPr>
          </a:p>
        </p:txBody>
      </p:sp>
      <p:sp>
        <p:nvSpPr>
          <p:cNvPr id="30" name="TextBox 69">
            <a:hlinkClick r:id="rId12" action="ppaction://hlinksldjump"/>
          </p:cNvPr>
          <p:cNvSpPr txBox="1">
            <a:spLocks noChangeArrowheads="1"/>
          </p:cNvSpPr>
          <p:nvPr/>
        </p:nvSpPr>
        <p:spPr bwMode="auto">
          <a:xfrm>
            <a:off x="7776380" y="3693086"/>
            <a:ext cx="1894764" cy="92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0" rIns="91420" bIns="4571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charset="0"/>
              </a:defRPr>
            </a:lvl9pPr>
          </a:lstStyle>
          <a:p>
            <a:pPr algn="ctr" defTabSz="912813" eaLnBrk="1" fontAlgn="base" hangingPunct="1">
              <a:spcBef>
                <a:spcPct val="0"/>
              </a:spcBef>
              <a:spcAft>
                <a:spcPct val="0"/>
              </a:spcAft>
            </a:pPr>
            <a:r>
              <a:rPr lang="en-US" altLang="en-US" b="1" dirty="0" smtClean="0">
                <a:solidFill>
                  <a:prstClr val="black"/>
                </a:solidFill>
                <a:latin typeface="Arial" charset="0"/>
              </a:rPr>
              <a:t>Increase Fatigue Strength</a:t>
            </a:r>
            <a:endParaRPr lang="en-US" altLang="en-US" b="1" dirty="0">
              <a:solidFill>
                <a:prstClr val="black"/>
              </a:solidFill>
              <a:latin typeface="Arial" charset="0"/>
            </a:endParaRPr>
          </a:p>
        </p:txBody>
      </p:sp>
      <p:grpSp>
        <p:nvGrpSpPr>
          <p:cNvPr id="31" name="Group 71"/>
          <p:cNvGrpSpPr>
            <a:grpSpLocks/>
          </p:cNvGrpSpPr>
          <p:nvPr/>
        </p:nvGrpSpPr>
        <p:grpSpPr bwMode="auto">
          <a:xfrm>
            <a:off x="1850803" y="3256272"/>
            <a:ext cx="921065" cy="766453"/>
            <a:chOff x="533400" y="2145774"/>
            <a:chExt cx="990599" cy="978426"/>
          </a:xfrm>
        </p:grpSpPr>
        <p:sp>
          <p:nvSpPr>
            <p:cNvPr id="32" name="Oval 31"/>
            <p:cNvSpPr/>
            <p:nvPr/>
          </p:nvSpPr>
          <p:spPr>
            <a:xfrm>
              <a:off x="533400" y="2145774"/>
              <a:ext cx="990599" cy="978426"/>
            </a:xfrm>
            <a:prstGeom prst="ellipse">
              <a:avLst/>
            </a:prstGeom>
            <a:solidFill>
              <a:schemeClr val="bg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97">
                <a:defRPr/>
              </a:pPr>
              <a:endParaRPr lang="en-US">
                <a:solidFill>
                  <a:prstClr val="white"/>
                </a:solidFill>
              </a:endParaRPr>
            </a:p>
          </p:txBody>
        </p:sp>
        <p:pic>
          <p:nvPicPr>
            <p:cNvPr id="33" name="Picture 32"/>
            <p:cNvPicPr>
              <a:picLocks noChangeAspect="1"/>
            </p:cNvPicPr>
            <p:nvPr/>
          </p:nvPicPr>
          <p:blipFill>
            <a:blip r:embed="rId1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27526" y="2298289"/>
              <a:ext cx="679566" cy="664246"/>
            </a:xfrm>
            <a:prstGeom prst="rect">
              <a:avLst/>
            </a:prstGeom>
          </p:spPr>
        </p:pic>
      </p:grpSp>
      <p:grpSp>
        <p:nvGrpSpPr>
          <p:cNvPr id="34" name="Group 76"/>
          <p:cNvGrpSpPr>
            <a:grpSpLocks/>
          </p:cNvGrpSpPr>
          <p:nvPr/>
        </p:nvGrpSpPr>
        <p:grpSpPr bwMode="auto">
          <a:xfrm>
            <a:off x="8270614" y="2679787"/>
            <a:ext cx="919518" cy="765088"/>
            <a:chOff x="533400" y="2145774"/>
            <a:chExt cx="990599" cy="978426"/>
          </a:xfrm>
        </p:grpSpPr>
        <p:sp>
          <p:nvSpPr>
            <p:cNvPr id="35" name="Oval 34"/>
            <p:cNvSpPr/>
            <p:nvPr/>
          </p:nvSpPr>
          <p:spPr>
            <a:xfrm>
              <a:off x="533400" y="2145774"/>
              <a:ext cx="990599" cy="978426"/>
            </a:xfrm>
            <a:prstGeom prst="ellipse">
              <a:avLst/>
            </a:prstGeom>
            <a:solidFill>
              <a:schemeClr val="bg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97">
                <a:defRPr/>
              </a:pPr>
              <a:endParaRPr lang="en-US">
                <a:solidFill>
                  <a:prstClr val="white"/>
                </a:solidFill>
              </a:endParaRPr>
            </a:p>
          </p:txBody>
        </p:sp>
        <p:pic>
          <p:nvPicPr>
            <p:cNvPr id="36" name="Picture 35"/>
            <p:cNvPicPr>
              <a:picLocks noChangeAspect="1"/>
            </p:cNvPicPr>
            <p:nvPr/>
          </p:nvPicPr>
          <p:blipFill>
            <a:blip r:embed="rId1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08840" y="2291032"/>
              <a:ext cx="479694" cy="710188"/>
            </a:xfrm>
            <a:prstGeom prst="rect">
              <a:avLst/>
            </a:prstGeom>
          </p:spPr>
        </p:pic>
      </p:grpSp>
      <p:pic>
        <p:nvPicPr>
          <p:cNvPr id="39" name="Picture 33" descr="up-arrow-black-md.png">
            <a:hlinkClick r:id="rId15" action="ppaction://hlinksldjump"/>
          </p:cNvPr>
          <p:cNvPicPr>
            <a:picLocks noChangeAspect="1"/>
          </p:cNvPicPr>
          <p:nvPr/>
        </p:nvPicPr>
        <p:blipFill>
          <a:blip r:embed="rId16" cstate="print">
            <a:lum bright="-4000"/>
            <a:extLst>
              <a:ext uri="{28A0092B-C50C-407E-A947-70E740481C1C}">
                <a14:useLocalDpi xmlns:a14="http://schemas.microsoft.com/office/drawing/2010/main" val="0"/>
              </a:ext>
            </a:extLst>
          </a:blip>
          <a:srcRect/>
          <a:stretch>
            <a:fillRect/>
          </a:stretch>
        </p:blipFill>
        <p:spPr bwMode="auto">
          <a:xfrm>
            <a:off x="9413211" y="3917192"/>
            <a:ext cx="343658" cy="343658"/>
          </a:xfrm>
          <a:prstGeom prst="rect">
            <a:avLst/>
          </a:prstGeom>
          <a:noFill/>
          <a:ln>
            <a:noFill/>
          </a:ln>
          <a:effectLst>
            <a:outerShdw dist="38100" dir="8100000" sx="100999" sy="100999" algn="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Oval 40"/>
          <p:cNvSpPr/>
          <p:nvPr/>
        </p:nvSpPr>
        <p:spPr>
          <a:xfrm>
            <a:off x="1556959" y="4225639"/>
            <a:ext cx="1857611" cy="1470171"/>
          </a:xfrm>
          <a:prstGeom prst="ellipse">
            <a:avLst/>
          </a:prstGeom>
          <a:solidFill>
            <a:schemeClr val="accent1">
              <a:lumMod val="60000"/>
              <a:lumOff val="40000"/>
            </a:schemeClr>
          </a:solidFill>
          <a:ln>
            <a:noFill/>
          </a:ln>
          <a:effectLst>
            <a:outerShdw blurRad="800100" dist="1905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defTabSz="914197">
              <a:defRPr/>
            </a:pPr>
            <a:endParaRPr lang="en-US">
              <a:solidFill>
                <a:prstClr val="white"/>
              </a:solidFill>
            </a:endParaRPr>
          </a:p>
        </p:txBody>
      </p:sp>
      <p:sp>
        <p:nvSpPr>
          <p:cNvPr id="42" name="TextBox 39">
            <a:hlinkClick r:id="rId17" action="ppaction://hlinksldjump"/>
          </p:cNvPr>
          <p:cNvSpPr txBox="1">
            <a:spLocks noChangeArrowheads="1"/>
          </p:cNvSpPr>
          <p:nvPr/>
        </p:nvSpPr>
        <p:spPr bwMode="auto">
          <a:xfrm>
            <a:off x="1819390" y="4563808"/>
            <a:ext cx="1634698" cy="92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0" rIns="91420" bIns="4571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charset="0"/>
              </a:defRPr>
            </a:lvl9pPr>
          </a:lstStyle>
          <a:p>
            <a:pPr defTabSz="912813" eaLnBrk="1" fontAlgn="base" hangingPunct="1">
              <a:spcBef>
                <a:spcPct val="0"/>
              </a:spcBef>
              <a:spcAft>
                <a:spcPct val="0"/>
              </a:spcAft>
            </a:pPr>
            <a:r>
              <a:rPr lang="en-US" altLang="en-US" b="1" dirty="0" smtClean="0">
                <a:solidFill>
                  <a:prstClr val="black"/>
                </a:solidFill>
                <a:latin typeface="Arial" charset="0"/>
              </a:rPr>
              <a:t>Increased Surface Quality</a:t>
            </a:r>
            <a:endParaRPr lang="en-US" altLang="en-US" b="1" dirty="0">
              <a:solidFill>
                <a:prstClr val="black"/>
              </a:solidFill>
              <a:latin typeface="Arial" charset="0"/>
            </a:endParaRPr>
          </a:p>
        </p:txBody>
      </p:sp>
      <p:pic>
        <p:nvPicPr>
          <p:cNvPr id="43" name="Picture 4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34814" y="5584873"/>
            <a:ext cx="1060939" cy="1060939"/>
          </a:xfrm>
          <a:prstGeom prst="rect">
            <a:avLst/>
          </a:prstGeom>
        </p:spPr>
      </p:pic>
    </p:spTree>
    <p:extLst>
      <p:ext uri="{BB962C8B-B14F-4D97-AF65-F5344CB8AC3E}">
        <p14:creationId xmlns:p14="http://schemas.microsoft.com/office/powerpoint/2010/main" val="11407600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75771" y="4010383"/>
            <a:ext cx="11698515" cy="2458972"/>
          </a:xfrm>
          <a:prstGeom prst="rect">
            <a:avLst/>
          </a:prstGeom>
          <a:solidFill>
            <a:srgbClr val="A9F9E0">
              <a:alpha val="8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latin typeface="Candara" panose="020E0502030303020204" pitchFamily="34" charset="0"/>
            </a:endParaRPr>
          </a:p>
        </p:txBody>
      </p:sp>
      <p:sp>
        <p:nvSpPr>
          <p:cNvPr id="6" name="Title 1"/>
          <p:cNvSpPr txBox="1">
            <a:spLocks noGrp="1"/>
          </p:cNvSpPr>
          <p:nvPr>
            <p:ph type="title"/>
          </p:nvPr>
        </p:nvSpPr>
        <p:spPr>
          <a:xfrm>
            <a:off x="275771" y="365125"/>
            <a:ext cx="1169851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MY" sz="3600" b="1" dirty="0" smtClean="0">
                <a:latin typeface="Candara" panose="020E0502030303020204" pitchFamily="34" charset="0"/>
                <a:cs typeface="Arial" panose="020B0604020202020204" pitchFamily="34" charset="0"/>
              </a:rPr>
              <a:t>ULTRASONIC PEENING TECHNOLOGY RECOGNITION</a:t>
            </a:r>
            <a:endParaRPr lang="en-MY" sz="3600" b="1" dirty="0">
              <a:latin typeface="Candara" panose="020E0502030303020204" pitchFamily="34" charset="0"/>
              <a:cs typeface="Arial" panose="020B0604020202020204" pitchFamily="34" charset="0"/>
            </a:endParaRPr>
          </a:p>
        </p:txBody>
      </p:sp>
      <p:sp>
        <p:nvSpPr>
          <p:cNvPr id="5" name="Rectangle 4"/>
          <p:cNvSpPr/>
          <p:nvPr/>
        </p:nvSpPr>
        <p:spPr>
          <a:xfrm>
            <a:off x="1740811" y="3136460"/>
            <a:ext cx="10184405" cy="830997"/>
          </a:xfrm>
          <a:prstGeom prst="rect">
            <a:avLst/>
          </a:prstGeom>
        </p:spPr>
        <p:txBody>
          <a:bodyPr wrap="square">
            <a:spAutoFit/>
          </a:bodyPr>
          <a:lstStyle/>
          <a:p>
            <a:pPr algn="just"/>
            <a:r>
              <a:rPr lang="en-MY" sz="2400" dirty="0" smtClean="0">
                <a:latin typeface="Candara" panose="020E0502030303020204" pitchFamily="34" charset="0"/>
                <a:cs typeface="Arial" panose="020B0604020202020204" pitchFamily="34" charset="0"/>
              </a:rPr>
              <a:t>AMS 2580 </a:t>
            </a:r>
            <a:r>
              <a:rPr lang="en-MY" dirty="0"/>
              <a:t>This specification covers the requirements for inducing compressive residual stresses on the surface of metal parts using ultrasonically activated shot peening.</a:t>
            </a:r>
            <a:r>
              <a:rPr lang="en-MY" sz="2400" dirty="0" smtClean="0">
                <a:latin typeface="Candara" panose="020E0502030303020204" pitchFamily="34" charset="0"/>
                <a:cs typeface="Arial" panose="020B0604020202020204" pitchFamily="34" charset="0"/>
              </a:rPr>
              <a:t>.</a:t>
            </a:r>
            <a:endParaRPr lang="en-MY" sz="2400" dirty="0">
              <a:latin typeface="Candara" panose="020E0502030303020204" pitchFamily="34" charset="0"/>
              <a:cs typeface="Arial" panose="020B0604020202020204" pitchFamily="34" charset="0"/>
            </a:endParaRPr>
          </a:p>
        </p:txBody>
      </p:sp>
      <p:sp>
        <p:nvSpPr>
          <p:cNvPr id="11" name="Rectangle 10"/>
          <p:cNvSpPr/>
          <p:nvPr/>
        </p:nvSpPr>
        <p:spPr>
          <a:xfrm>
            <a:off x="396828" y="4073915"/>
            <a:ext cx="11456399" cy="1077218"/>
          </a:xfrm>
          <a:prstGeom prst="rect">
            <a:avLst/>
          </a:prstGeom>
        </p:spPr>
        <p:txBody>
          <a:bodyPr wrap="square">
            <a:spAutoFit/>
          </a:bodyPr>
          <a:lstStyle/>
          <a:p>
            <a:pPr algn="just"/>
            <a:r>
              <a:rPr lang="en-MY" sz="2400" b="1" dirty="0" smtClean="0">
                <a:solidFill>
                  <a:schemeClr val="accent5">
                    <a:lumMod val="75000"/>
                  </a:schemeClr>
                </a:solidFill>
                <a:latin typeface="Candara" panose="020E0502030303020204" pitchFamily="34" charset="0"/>
                <a:cs typeface="Arial" panose="020B0604020202020204" pitchFamily="34" charset="0"/>
              </a:rPr>
              <a:t>Others</a:t>
            </a:r>
            <a:endParaRPr lang="en-MY" sz="2400" b="1" dirty="0">
              <a:solidFill>
                <a:schemeClr val="accent5">
                  <a:lumMod val="75000"/>
                </a:schemeClr>
              </a:solidFill>
              <a:latin typeface="Candara" panose="020E0502030303020204" pitchFamily="34" charset="0"/>
              <a:cs typeface="Arial" panose="020B0604020202020204" pitchFamily="34" charset="0"/>
            </a:endParaRPr>
          </a:p>
          <a:p>
            <a:pPr algn="just"/>
            <a:r>
              <a:rPr lang="en-MY" sz="2000" b="1" dirty="0" err="1" smtClean="0">
                <a:latin typeface="Candara" panose="020E0502030303020204" pitchFamily="34" charset="0"/>
                <a:cs typeface="Arial" panose="020B0604020202020204" pitchFamily="34" charset="0"/>
              </a:rPr>
              <a:t>Llyod</a:t>
            </a:r>
            <a:r>
              <a:rPr lang="en-MY" sz="2000" b="1" dirty="0" smtClean="0">
                <a:latin typeface="Candara" panose="020E0502030303020204" pitchFamily="34" charset="0"/>
                <a:cs typeface="Arial" panose="020B0604020202020204" pitchFamily="34" charset="0"/>
              </a:rPr>
              <a:t> register</a:t>
            </a:r>
            <a:r>
              <a:rPr lang="en-MY" sz="2000" dirty="0" smtClean="0">
                <a:latin typeface="Candara" panose="020E0502030303020204" pitchFamily="34" charset="0"/>
                <a:cs typeface="Arial" panose="020B0604020202020204" pitchFamily="34" charset="0"/>
              </a:rPr>
              <a:t>, </a:t>
            </a:r>
            <a:r>
              <a:rPr lang="en-MY" sz="2000" b="1" dirty="0" smtClean="0">
                <a:latin typeface="Candara" panose="020E0502030303020204" pitchFamily="34" charset="0"/>
                <a:cs typeface="Arial" panose="020B0604020202020204" pitchFamily="34" charset="0"/>
              </a:rPr>
              <a:t>Bureau Veritas</a:t>
            </a:r>
            <a:r>
              <a:rPr lang="en-MY" sz="2000" dirty="0" smtClean="0">
                <a:latin typeface="Candara" panose="020E0502030303020204" pitchFamily="34" charset="0"/>
                <a:cs typeface="Arial" panose="020B0604020202020204" pitchFamily="34" charset="0"/>
              </a:rPr>
              <a:t>, </a:t>
            </a:r>
            <a:r>
              <a:rPr lang="en-MY" sz="2000" dirty="0"/>
              <a:t>American Association of State Highway and Transportation Officials (</a:t>
            </a:r>
            <a:r>
              <a:rPr lang="en-MY" sz="2000" b="1" dirty="0"/>
              <a:t>AASHTO</a:t>
            </a:r>
            <a:r>
              <a:rPr lang="en-MY" sz="2000" dirty="0"/>
              <a:t>) and Federal Highway Administration (</a:t>
            </a:r>
            <a:r>
              <a:rPr lang="en-MY" sz="2000" b="1" dirty="0"/>
              <a:t>FHWA</a:t>
            </a:r>
            <a:r>
              <a:rPr lang="en-MY" sz="2000" dirty="0"/>
              <a:t>) </a:t>
            </a:r>
            <a:r>
              <a:rPr lang="en-MY" sz="2000" dirty="0" smtClean="0"/>
              <a:t>Recommendations, </a:t>
            </a:r>
            <a:endParaRPr lang="en-MY" sz="2000" dirty="0">
              <a:latin typeface="Candara" panose="020E0502030303020204" pitchFamily="34" charset="0"/>
              <a:cs typeface="Arial" panose="020B0604020202020204" pitchFamily="34" charset="0"/>
            </a:endParaRPr>
          </a:p>
        </p:txBody>
      </p:sp>
      <p:pic>
        <p:nvPicPr>
          <p:cNvPr id="1026" name="Picture 2" descr="SAE Internati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994" y="3167250"/>
            <a:ext cx="1009650" cy="6381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484019" y="2185106"/>
            <a:ext cx="1319498" cy="879665"/>
          </a:xfrm>
          <a:prstGeom prst="rect">
            <a:avLst/>
          </a:prstGeom>
        </p:spPr>
      </p:pic>
      <p:sp>
        <p:nvSpPr>
          <p:cNvPr id="4" name="Rectangle 3"/>
          <p:cNvSpPr/>
          <p:nvPr/>
        </p:nvSpPr>
        <p:spPr>
          <a:xfrm>
            <a:off x="2205036" y="2390086"/>
            <a:ext cx="8467725" cy="369332"/>
          </a:xfrm>
          <a:prstGeom prst="rect">
            <a:avLst/>
          </a:prstGeom>
        </p:spPr>
        <p:txBody>
          <a:bodyPr wrap="square">
            <a:spAutoFit/>
          </a:bodyPr>
          <a:lstStyle/>
          <a:p>
            <a:r>
              <a:rPr lang="en-MY" dirty="0"/>
              <a:t>“GUIDE FOR THE FATIGUEASSESSMENT OF OFFSHORE STRUCTURES</a:t>
            </a:r>
          </a:p>
        </p:txBody>
      </p:sp>
      <p:pic>
        <p:nvPicPr>
          <p:cNvPr id="9" name="Picture 8"/>
          <p:cNvPicPr>
            <a:picLocks noChangeAspect="1"/>
          </p:cNvPicPr>
          <p:nvPr/>
        </p:nvPicPr>
        <p:blipFill>
          <a:blip r:embed="rId4"/>
          <a:stretch>
            <a:fillRect/>
          </a:stretch>
        </p:blipFill>
        <p:spPr>
          <a:xfrm>
            <a:off x="396828" y="1268833"/>
            <a:ext cx="1075557" cy="1048668"/>
          </a:xfrm>
          <a:prstGeom prst="rect">
            <a:avLst/>
          </a:prstGeom>
        </p:spPr>
      </p:pic>
      <p:sp>
        <p:nvSpPr>
          <p:cNvPr id="10" name="Rectangle 9"/>
          <p:cNvSpPr/>
          <p:nvPr/>
        </p:nvSpPr>
        <p:spPr>
          <a:xfrm>
            <a:off x="1967979" y="1229023"/>
            <a:ext cx="9510713" cy="923330"/>
          </a:xfrm>
          <a:prstGeom prst="rect">
            <a:avLst/>
          </a:prstGeom>
        </p:spPr>
        <p:txBody>
          <a:bodyPr wrap="square">
            <a:spAutoFit/>
          </a:bodyPr>
          <a:lstStyle/>
          <a:p>
            <a:r>
              <a:rPr lang="en-MY" dirty="0"/>
              <a:t>Fatigue strength improvement of steel structures by high-frequency mechanical impact: proposed procedures and quality assurance guidelines15. • Fatigue strength improvement of steel structures by high-frequency mechanical impact: proposed fatigue assessment guidelines 23</a:t>
            </a:r>
          </a:p>
        </p:txBody>
      </p:sp>
      <p:sp>
        <p:nvSpPr>
          <p:cNvPr id="14" name="Rectangle 13"/>
          <p:cNvSpPr/>
          <p:nvPr/>
        </p:nvSpPr>
        <p:spPr>
          <a:xfrm>
            <a:off x="396827" y="5271635"/>
            <a:ext cx="11456399" cy="769441"/>
          </a:xfrm>
          <a:prstGeom prst="rect">
            <a:avLst/>
          </a:prstGeom>
        </p:spPr>
        <p:txBody>
          <a:bodyPr wrap="square">
            <a:spAutoFit/>
          </a:bodyPr>
          <a:lstStyle/>
          <a:p>
            <a:pPr algn="just"/>
            <a:r>
              <a:rPr lang="en-MY" sz="2400" b="1" dirty="0" smtClean="0">
                <a:solidFill>
                  <a:schemeClr val="accent5">
                    <a:lumMod val="75000"/>
                  </a:schemeClr>
                </a:solidFill>
                <a:latin typeface="Candara" panose="020E0502030303020204" pitchFamily="34" charset="0"/>
                <a:cs typeface="Arial" panose="020B0604020202020204" pitchFamily="34" charset="0"/>
              </a:rPr>
              <a:t>Advantages</a:t>
            </a:r>
            <a:endParaRPr lang="en-MY" sz="2400" b="1" dirty="0">
              <a:solidFill>
                <a:schemeClr val="accent5">
                  <a:lumMod val="75000"/>
                </a:schemeClr>
              </a:solidFill>
              <a:latin typeface="Candara" panose="020E0502030303020204" pitchFamily="34" charset="0"/>
              <a:cs typeface="Arial" panose="020B0604020202020204" pitchFamily="34" charset="0"/>
            </a:endParaRPr>
          </a:p>
          <a:p>
            <a:pPr algn="just"/>
            <a:r>
              <a:rPr lang="en-MY" sz="2000" b="1" dirty="0" smtClean="0">
                <a:latin typeface="Candara" panose="020E0502030303020204" pitchFamily="34" charset="0"/>
                <a:cs typeface="Arial" panose="020B0604020202020204" pitchFamily="34" charset="0"/>
              </a:rPr>
              <a:t>Improvement of Fatigue Strength, Corrosion Resistance, </a:t>
            </a:r>
            <a:r>
              <a:rPr lang="en-MY" dirty="0"/>
              <a:t>  </a:t>
            </a:r>
            <a:r>
              <a:rPr lang="en-MY" dirty="0">
                <a:hlinkClick r:id="rId5" tooltip="Grain refinement"/>
              </a:rPr>
              <a:t>grain refinement</a:t>
            </a:r>
            <a:r>
              <a:rPr lang="en-MY" dirty="0"/>
              <a:t> and </a:t>
            </a:r>
            <a:r>
              <a:rPr lang="en-MY" dirty="0">
                <a:hlinkClick r:id="rId6" tooltip="Crystallite"/>
              </a:rPr>
              <a:t>grain</a:t>
            </a:r>
            <a:r>
              <a:rPr lang="en-MY" dirty="0"/>
              <a:t> size reduction</a:t>
            </a:r>
            <a:endParaRPr lang="en-MY" sz="2000" dirty="0">
              <a:latin typeface="Candara" panose="020E0502030303020204" pitchFamily="34" charset="0"/>
              <a:cs typeface="Arial" panose="020B0604020202020204" pitchFamily="34" charset="0"/>
            </a:endParaRPr>
          </a:p>
        </p:txBody>
      </p:sp>
      <p:sp>
        <p:nvSpPr>
          <p:cNvPr id="13" name="object 18"/>
          <p:cNvSpPr/>
          <p:nvPr/>
        </p:nvSpPr>
        <p:spPr>
          <a:xfrm>
            <a:off x="11119229" y="6102285"/>
            <a:ext cx="781619" cy="538973"/>
          </a:xfrm>
          <a:prstGeom prst="rect">
            <a:avLst/>
          </a:prstGeom>
          <a:blipFill>
            <a:blip r:embed="rId7"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0500293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b="1" dirty="0" smtClean="0"/>
              <a:t>GUIDING DOCUMENT</a:t>
            </a:r>
            <a:endParaRPr lang="en-MY" b="1" dirty="0"/>
          </a:p>
        </p:txBody>
      </p:sp>
      <p:graphicFrame>
        <p:nvGraphicFramePr>
          <p:cNvPr id="4" name="Content Placeholder 3"/>
          <p:cNvGraphicFramePr>
            <a:graphicFrameLocks noGrp="1"/>
          </p:cNvGraphicFramePr>
          <p:nvPr>
            <p:ph idx="1"/>
            <p:extLst/>
          </p:nvPr>
        </p:nvGraphicFramePr>
        <p:xfrm>
          <a:off x="838198" y="1825625"/>
          <a:ext cx="7202602" cy="4480399"/>
        </p:xfrm>
        <a:graphic>
          <a:graphicData uri="http://schemas.openxmlformats.org/drawingml/2006/table">
            <a:tbl>
              <a:tblPr>
                <a:tableStyleId>{5C22544A-7EE6-4342-B048-85BDC9FD1C3A}</a:tableStyleId>
              </a:tblPr>
              <a:tblGrid>
                <a:gridCol w="3990292">
                  <a:extLst>
                    <a:ext uri="{9D8B030D-6E8A-4147-A177-3AD203B41FA5}">
                      <a16:colId xmlns:a16="http://schemas.microsoft.com/office/drawing/2014/main" val="3103401771"/>
                    </a:ext>
                  </a:extLst>
                </a:gridCol>
                <a:gridCol w="2538299">
                  <a:extLst>
                    <a:ext uri="{9D8B030D-6E8A-4147-A177-3AD203B41FA5}">
                      <a16:colId xmlns:a16="http://schemas.microsoft.com/office/drawing/2014/main" val="2896075593"/>
                    </a:ext>
                  </a:extLst>
                </a:gridCol>
                <a:gridCol w="674011">
                  <a:extLst>
                    <a:ext uri="{9D8B030D-6E8A-4147-A177-3AD203B41FA5}">
                      <a16:colId xmlns:a16="http://schemas.microsoft.com/office/drawing/2014/main" val="3537555428"/>
                    </a:ext>
                  </a:extLst>
                </a:gridCol>
              </a:tblGrid>
              <a:tr h="146214">
                <a:tc>
                  <a:txBody>
                    <a:bodyPr/>
                    <a:lstStyle/>
                    <a:p>
                      <a:pPr algn="ctr" fontAlgn="ctr"/>
                      <a:r>
                        <a:rPr lang="en-MY" sz="1100" b="1" u="none" strike="noStrike" dirty="0">
                          <a:effectLst/>
                        </a:rPr>
                        <a:t>Title</a:t>
                      </a:r>
                      <a:endParaRPr lang="en-MY" sz="1100" b="1" i="0" u="none" strike="noStrike" dirty="0">
                        <a:solidFill>
                          <a:srgbClr val="000000"/>
                        </a:solidFill>
                        <a:effectLst/>
                        <a:latin typeface="Calibri" panose="020F0502020204030204" pitchFamily="34" charset="0"/>
                      </a:endParaRPr>
                    </a:p>
                  </a:txBody>
                  <a:tcPr marL="7311" marR="7311" marT="7311" marB="0" anchor="ctr"/>
                </a:tc>
                <a:tc>
                  <a:txBody>
                    <a:bodyPr/>
                    <a:lstStyle/>
                    <a:p>
                      <a:pPr algn="ctr" fontAlgn="ctr"/>
                      <a:r>
                        <a:rPr lang="en-MY" sz="1100" b="1" u="none" strike="noStrike">
                          <a:effectLst/>
                        </a:rPr>
                        <a:t>Publisher</a:t>
                      </a:r>
                      <a:endParaRPr lang="en-MY" sz="1100" b="1" i="0" u="none" strike="noStrike">
                        <a:solidFill>
                          <a:srgbClr val="000000"/>
                        </a:solidFill>
                        <a:effectLst/>
                        <a:latin typeface="Calibri" panose="020F0502020204030204" pitchFamily="34" charset="0"/>
                      </a:endParaRPr>
                    </a:p>
                  </a:txBody>
                  <a:tcPr marL="7311" marR="7311" marT="7311" marB="0" anchor="ctr"/>
                </a:tc>
                <a:tc>
                  <a:txBody>
                    <a:bodyPr/>
                    <a:lstStyle/>
                    <a:p>
                      <a:pPr algn="ctr" fontAlgn="ctr"/>
                      <a:r>
                        <a:rPr lang="en-MY" sz="1100" b="1" u="none" strike="noStrike">
                          <a:effectLst/>
                        </a:rPr>
                        <a:t>Years</a:t>
                      </a:r>
                      <a:endParaRPr lang="en-MY" sz="1100" b="1" i="0" u="none" strike="noStrike">
                        <a:solidFill>
                          <a:srgbClr val="000000"/>
                        </a:solidFill>
                        <a:effectLst/>
                        <a:latin typeface="Calibri" panose="020F0502020204030204" pitchFamily="34" charset="0"/>
                      </a:endParaRPr>
                    </a:p>
                  </a:txBody>
                  <a:tcPr marL="7311" marR="7311" marT="7311" marB="0" anchor="ctr"/>
                </a:tc>
                <a:extLst>
                  <a:ext uri="{0D108BD9-81ED-4DB2-BD59-A6C34878D82A}">
                    <a16:rowId xmlns:a16="http://schemas.microsoft.com/office/drawing/2014/main" val="3179101198"/>
                  </a:ext>
                </a:extLst>
              </a:tr>
              <a:tr h="292429">
                <a:tc>
                  <a:txBody>
                    <a:bodyPr/>
                    <a:lstStyle/>
                    <a:p>
                      <a:pPr algn="l" fontAlgn="ctr"/>
                      <a:r>
                        <a:rPr lang="en-MY" sz="1100" b="1" u="none" strike="noStrike">
                          <a:effectLst/>
                        </a:rPr>
                        <a:t>Fatigue Life Assessment of Bridge Details Using Finite Element Method</a:t>
                      </a:r>
                      <a:endParaRPr lang="en-MY" sz="1100" b="1" i="0" u="none" strike="noStrike">
                        <a:solidFill>
                          <a:srgbClr val="000000"/>
                        </a:solidFill>
                        <a:effectLst/>
                        <a:latin typeface="Calibri" panose="020F0502020204030204" pitchFamily="34" charset="0"/>
                      </a:endParaRPr>
                    </a:p>
                  </a:txBody>
                  <a:tcPr marL="7311" marR="7311" marT="7311" marB="0" anchor="ctr"/>
                </a:tc>
                <a:tc>
                  <a:txBody>
                    <a:bodyPr/>
                    <a:lstStyle/>
                    <a:p>
                      <a:pPr algn="ctr" fontAlgn="ctr"/>
                      <a:r>
                        <a:rPr lang="en-MY" sz="1100" b="1" u="none" strike="noStrike">
                          <a:effectLst/>
                        </a:rPr>
                        <a:t>Chalmers University of Technology</a:t>
                      </a:r>
                      <a:endParaRPr lang="en-MY" sz="1100" b="1" i="0" u="none" strike="noStrike">
                        <a:solidFill>
                          <a:srgbClr val="000000"/>
                        </a:solidFill>
                        <a:effectLst/>
                        <a:latin typeface="Calibri" panose="020F0502020204030204" pitchFamily="34" charset="0"/>
                      </a:endParaRPr>
                    </a:p>
                  </a:txBody>
                  <a:tcPr marL="7311" marR="7311" marT="7311" marB="0" anchor="ctr"/>
                </a:tc>
                <a:tc>
                  <a:txBody>
                    <a:bodyPr/>
                    <a:lstStyle/>
                    <a:p>
                      <a:pPr algn="ctr" fontAlgn="ctr"/>
                      <a:r>
                        <a:rPr lang="en-MY" sz="1100" b="1" u="none" strike="noStrike">
                          <a:effectLst/>
                        </a:rPr>
                        <a:t>2012</a:t>
                      </a:r>
                      <a:endParaRPr lang="en-MY" sz="1100" b="1" i="0" u="none" strike="noStrike">
                        <a:solidFill>
                          <a:srgbClr val="000000"/>
                        </a:solidFill>
                        <a:effectLst/>
                        <a:latin typeface="Calibri" panose="020F0502020204030204" pitchFamily="34" charset="0"/>
                      </a:endParaRPr>
                    </a:p>
                  </a:txBody>
                  <a:tcPr marL="7311" marR="7311" marT="7311" marB="0" anchor="ctr"/>
                </a:tc>
                <a:extLst>
                  <a:ext uri="{0D108BD9-81ED-4DB2-BD59-A6C34878D82A}">
                    <a16:rowId xmlns:a16="http://schemas.microsoft.com/office/drawing/2014/main" val="112871035"/>
                  </a:ext>
                </a:extLst>
              </a:tr>
              <a:tr h="438643">
                <a:tc>
                  <a:txBody>
                    <a:bodyPr/>
                    <a:lstStyle/>
                    <a:p>
                      <a:pPr algn="l" fontAlgn="ctr"/>
                      <a:r>
                        <a:rPr lang="en-MY" sz="1100" b="1" u="none" strike="noStrike">
                          <a:effectLst/>
                        </a:rPr>
                        <a:t>Fatigue Behaviour of welded High-Strength Steels</a:t>
                      </a:r>
                      <a:endParaRPr lang="en-MY" sz="1100" b="1" i="0" u="none" strike="noStrike">
                        <a:solidFill>
                          <a:srgbClr val="000000"/>
                        </a:solidFill>
                        <a:effectLst/>
                        <a:latin typeface="Calibri" panose="020F0502020204030204" pitchFamily="34" charset="0"/>
                      </a:endParaRPr>
                    </a:p>
                  </a:txBody>
                  <a:tcPr marL="7311" marR="7311" marT="7311" marB="0" anchor="ctr"/>
                </a:tc>
                <a:tc>
                  <a:txBody>
                    <a:bodyPr/>
                    <a:lstStyle/>
                    <a:p>
                      <a:pPr algn="ctr" fontAlgn="ctr"/>
                      <a:r>
                        <a:rPr lang="en-MY" sz="1100" b="1" u="none" strike="noStrike">
                          <a:effectLst/>
                        </a:rPr>
                        <a:t>Dept. of Aeronautics, The Royal Institute of Technology, Stockholm, Sweden</a:t>
                      </a:r>
                      <a:endParaRPr lang="en-MY" sz="1100" b="1" i="0" u="none" strike="noStrike">
                        <a:solidFill>
                          <a:srgbClr val="000000"/>
                        </a:solidFill>
                        <a:effectLst/>
                        <a:latin typeface="Calibri" panose="020F0502020204030204" pitchFamily="34" charset="0"/>
                      </a:endParaRPr>
                    </a:p>
                  </a:txBody>
                  <a:tcPr marL="7311" marR="7311" marT="7311" marB="0" anchor="ctr"/>
                </a:tc>
                <a:tc>
                  <a:txBody>
                    <a:bodyPr/>
                    <a:lstStyle/>
                    <a:p>
                      <a:pPr algn="ctr" fontAlgn="ctr"/>
                      <a:r>
                        <a:rPr lang="en-MY" sz="1100" b="1" u="none" strike="noStrike">
                          <a:effectLst/>
                        </a:rPr>
                        <a:t>1997</a:t>
                      </a:r>
                      <a:endParaRPr lang="en-MY" sz="1100" b="1" i="0" u="none" strike="noStrike">
                        <a:solidFill>
                          <a:srgbClr val="000000"/>
                        </a:solidFill>
                        <a:effectLst/>
                        <a:latin typeface="Calibri" panose="020F0502020204030204" pitchFamily="34" charset="0"/>
                      </a:endParaRPr>
                    </a:p>
                  </a:txBody>
                  <a:tcPr marL="7311" marR="7311" marT="7311" marB="0" anchor="ctr"/>
                </a:tc>
                <a:extLst>
                  <a:ext uri="{0D108BD9-81ED-4DB2-BD59-A6C34878D82A}">
                    <a16:rowId xmlns:a16="http://schemas.microsoft.com/office/drawing/2014/main" val="3850564673"/>
                  </a:ext>
                </a:extLst>
              </a:tr>
              <a:tr h="393316">
                <a:tc>
                  <a:txBody>
                    <a:bodyPr/>
                    <a:lstStyle/>
                    <a:p>
                      <a:pPr algn="l" fontAlgn="ctr"/>
                      <a:r>
                        <a:rPr lang="en-MY" sz="1100" b="1" u="none" strike="noStrike">
                          <a:effectLst/>
                        </a:rPr>
                        <a:t>Fatigue behaviour of high-strength steel-welded joints in offshore and marine systems (FATHOMS)</a:t>
                      </a:r>
                      <a:endParaRPr lang="en-MY" sz="1100" b="1" i="0" u="none" strike="noStrike">
                        <a:solidFill>
                          <a:srgbClr val="000000"/>
                        </a:solidFill>
                        <a:effectLst/>
                        <a:latin typeface="Calibri" panose="020F0502020204030204" pitchFamily="34" charset="0"/>
                      </a:endParaRPr>
                    </a:p>
                  </a:txBody>
                  <a:tcPr marL="7311" marR="7311" marT="7311" marB="0" anchor="ctr"/>
                </a:tc>
                <a:tc>
                  <a:txBody>
                    <a:bodyPr/>
                    <a:lstStyle/>
                    <a:p>
                      <a:pPr algn="ctr" fontAlgn="ctr"/>
                      <a:r>
                        <a:rPr lang="en-MY" sz="1100" b="1" u="none" strike="noStrike">
                          <a:effectLst/>
                        </a:rPr>
                        <a:t>European Commission -</a:t>
                      </a:r>
                      <a:br>
                        <a:rPr lang="en-MY" sz="1100" b="1" u="none" strike="noStrike">
                          <a:effectLst/>
                        </a:rPr>
                      </a:br>
                      <a:r>
                        <a:rPr lang="en-MY" sz="1100" b="1" u="none" strike="noStrike">
                          <a:effectLst/>
                        </a:rPr>
                        <a:t>Research Fund for Coal and Steel</a:t>
                      </a:r>
                      <a:endParaRPr lang="en-MY" sz="1100" b="1" i="0" u="none" strike="noStrike">
                        <a:solidFill>
                          <a:srgbClr val="000000"/>
                        </a:solidFill>
                        <a:effectLst/>
                        <a:latin typeface="Calibri" panose="020F0502020204030204" pitchFamily="34" charset="0"/>
                      </a:endParaRPr>
                    </a:p>
                  </a:txBody>
                  <a:tcPr marL="7311" marR="7311" marT="7311" marB="0" anchor="ctr"/>
                </a:tc>
                <a:tc>
                  <a:txBody>
                    <a:bodyPr/>
                    <a:lstStyle/>
                    <a:p>
                      <a:pPr algn="ctr" fontAlgn="ctr"/>
                      <a:r>
                        <a:rPr lang="en-MY" sz="1100" b="1" u="none" strike="noStrike">
                          <a:effectLst/>
                        </a:rPr>
                        <a:t>2010</a:t>
                      </a:r>
                      <a:endParaRPr lang="en-MY" sz="1100" b="1" i="0" u="none" strike="noStrike">
                        <a:solidFill>
                          <a:srgbClr val="000000"/>
                        </a:solidFill>
                        <a:effectLst/>
                        <a:latin typeface="Calibri" panose="020F0502020204030204" pitchFamily="34" charset="0"/>
                      </a:endParaRPr>
                    </a:p>
                  </a:txBody>
                  <a:tcPr marL="7311" marR="7311" marT="7311" marB="0" anchor="ctr"/>
                </a:tc>
                <a:extLst>
                  <a:ext uri="{0D108BD9-81ED-4DB2-BD59-A6C34878D82A}">
                    <a16:rowId xmlns:a16="http://schemas.microsoft.com/office/drawing/2014/main" val="3425784961"/>
                  </a:ext>
                </a:extLst>
              </a:tr>
              <a:tr h="264648">
                <a:tc>
                  <a:txBody>
                    <a:bodyPr/>
                    <a:lstStyle/>
                    <a:p>
                      <a:pPr algn="l" fontAlgn="ctr"/>
                      <a:r>
                        <a:rPr lang="en-MY" sz="1100" b="1" u="none" strike="noStrike">
                          <a:effectLst/>
                        </a:rPr>
                        <a:t>Fatigue Life Extension Procedure by Ultrasonic Peening</a:t>
                      </a:r>
                      <a:endParaRPr lang="en-MY" sz="1100" b="1" i="0" u="none" strike="noStrike">
                        <a:solidFill>
                          <a:srgbClr val="000000"/>
                        </a:solidFill>
                        <a:effectLst/>
                        <a:latin typeface="Calibri" panose="020F0502020204030204" pitchFamily="34" charset="0"/>
                      </a:endParaRPr>
                    </a:p>
                  </a:txBody>
                  <a:tcPr marL="7311" marR="7311" marT="7311" marB="0" anchor="ctr"/>
                </a:tc>
                <a:tc>
                  <a:txBody>
                    <a:bodyPr/>
                    <a:lstStyle/>
                    <a:p>
                      <a:pPr algn="ctr" fontAlgn="ctr"/>
                      <a:r>
                        <a:rPr lang="en-MY" sz="1100" b="1" u="none" strike="noStrike">
                          <a:effectLst/>
                        </a:rPr>
                        <a:t>International Institute of Welding</a:t>
                      </a:r>
                      <a:endParaRPr lang="en-MY" sz="1100" b="1" i="0" u="none" strike="noStrike">
                        <a:solidFill>
                          <a:srgbClr val="000000"/>
                        </a:solidFill>
                        <a:effectLst/>
                        <a:latin typeface="Calibri" panose="020F0502020204030204" pitchFamily="34" charset="0"/>
                      </a:endParaRPr>
                    </a:p>
                  </a:txBody>
                  <a:tcPr marL="7311" marR="7311" marT="7311" marB="0" anchor="ctr"/>
                </a:tc>
                <a:tc>
                  <a:txBody>
                    <a:bodyPr/>
                    <a:lstStyle/>
                    <a:p>
                      <a:pPr algn="ctr" fontAlgn="ctr"/>
                      <a:r>
                        <a:rPr lang="en-MY" sz="1100" b="1" u="none" strike="noStrike">
                          <a:effectLst/>
                        </a:rPr>
                        <a:t>2010</a:t>
                      </a:r>
                      <a:endParaRPr lang="en-MY" sz="1100" b="1" i="0" u="none" strike="noStrike">
                        <a:solidFill>
                          <a:srgbClr val="000000"/>
                        </a:solidFill>
                        <a:effectLst/>
                        <a:latin typeface="Calibri" panose="020F0502020204030204" pitchFamily="34" charset="0"/>
                      </a:endParaRPr>
                    </a:p>
                  </a:txBody>
                  <a:tcPr marL="7311" marR="7311" marT="7311" marB="0" anchor="ctr"/>
                </a:tc>
                <a:extLst>
                  <a:ext uri="{0D108BD9-81ED-4DB2-BD59-A6C34878D82A}">
                    <a16:rowId xmlns:a16="http://schemas.microsoft.com/office/drawing/2014/main" val="2515410482"/>
                  </a:ext>
                </a:extLst>
              </a:tr>
              <a:tr h="731072">
                <a:tc>
                  <a:txBody>
                    <a:bodyPr/>
                    <a:lstStyle/>
                    <a:p>
                      <a:pPr algn="l" fontAlgn="ctr"/>
                      <a:r>
                        <a:rPr lang="en-MY" sz="1100" b="1" u="none" strike="noStrike">
                          <a:effectLst/>
                        </a:rPr>
                        <a:t>Introductory fatigue tests on welded joints in high strength steel</a:t>
                      </a:r>
                      <a:br>
                        <a:rPr lang="en-MY" sz="1100" b="1" u="none" strike="noStrike">
                          <a:effectLst/>
                        </a:rPr>
                      </a:br>
                      <a:r>
                        <a:rPr lang="en-MY" sz="1100" b="1" u="none" strike="noStrike">
                          <a:effectLst/>
                        </a:rPr>
                        <a:t>and aluminium improved by various methods including ultrasonic</a:t>
                      </a:r>
                      <a:br>
                        <a:rPr lang="en-MY" sz="1100" b="1" u="none" strike="noStrike">
                          <a:effectLst/>
                        </a:rPr>
                      </a:br>
                      <a:r>
                        <a:rPr lang="en-MY" sz="1100" b="1" u="none" strike="noStrike">
                          <a:effectLst/>
                        </a:rPr>
                        <a:t>impact treatment (UIT)</a:t>
                      </a:r>
                      <a:endParaRPr lang="en-MY" sz="1100" b="1" i="0" u="none" strike="noStrike">
                        <a:solidFill>
                          <a:srgbClr val="000000"/>
                        </a:solidFill>
                        <a:effectLst/>
                        <a:latin typeface="Calibri" panose="020F0502020204030204" pitchFamily="34" charset="0"/>
                      </a:endParaRPr>
                    </a:p>
                  </a:txBody>
                  <a:tcPr marL="7311" marR="7311" marT="7311" marB="0" anchor="ctr"/>
                </a:tc>
                <a:tc>
                  <a:txBody>
                    <a:bodyPr/>
                    <a:lstStyle/>
                    <a:p>
                      <a:pPr algn="ctr" fontAlgn="ctr"/>
                      <a:r>
                        <a:rPr lang="en-MY" sz="1100" b="1" u="none" strike="noStrike">
                          <a:effectLst/>
                        </a:rPr>
                        <a:t>International Institute of Welding</a:t>
                      </a:r>
                      <a:endParaRPr lang="en-MY" sz="1100" b="1" i="0" u="none" strike="noStrike">
                        <a:solidFill>
                          <a:srgbClr val="000000"/>
                        </a:solidFill>
                        <a:effectLst/>
                        <a:latin typeface="Calibri" panose="020F0502020204030204" pitchFamily="34" charset="0"/>
                      </a:endParaRPr>
                    </a:p>
                  </a:txBody>
                  <a:tcPr marL="7311" marR="7311" marT="7311" marB="0" anchor="ctr"/>
                </a:tc>
                <a:tc>
                  <a:txBody>
                    <a:bodyPr/>
                    <a:lstStyle/>
                    <a:p>
                      <a:pPr algn="ctr" fontAlgn="ctr"/>
                      <a:r>
                        <a:rPr lang="en-MY" sz="1100" b="1" u="none" strike="noStrike">
                          <a:effectLst/>
                        </a:rPr>
                        <a:t>NA</a:t>
                      </a:r>
                      <a:endParaRPr lang="en-MY" sz="1100" b="1" i="0" u="none" strike="noStrike">
                        <a:solidFill>
                          <a:srgbClr val="000000"/>
                        </a:solidFill>
                        <a:effectLst/>
                        <a:latin typeface="Calibri" panose="020F0502020204030204" pitchFamily="34" charset="0"/>
                      </a:endParaRPr>
                    </a:p>
                  </a:txBody>
                  <a:tcPr marL="7311" marR="7311" marT="7311" marB="0" anchor="ctr"/>
                </a:tc>
                <a:extLst>
                  <a:ext uri="{0D108BD9-81ED-4DB2-BD59-A6C34878D82A}">
                    <a16:rowId xmlns:a16="http://schemas.microsoft.com/office/drawing/2014/main" val="882113457"/>
                  </a:ext>
                </a:extLst>
              </a:tr>
              <a:tr h="292429">
                <a:tc>
                  <a:txBody>
                    <a:bodyPr/>
                    <a:lstStyle/>
                    <a:p>
                      <a:pPr algn="l" fontAlgn="ctr"/>
                      <a:r>
                        <a:rPr lang="en-MY" sz="1100" b="1" u="none" strike="noStrike">
                          <a:effectLst/>
                        </a:rPr>
                        <a:t>Overview of fatigue data for high frequency treated welded joints</a:t>
                      </a:r>
                      <a:endParaRPr lang="en-MY" sz="1100" b="1" i="0" u="none" strike="noStrike">
                        <a:solidFill>
                          <a:srgbClr val="000000"/>
                        </a:solidFill>
                        <a:effectLst/>
                        <a:latin typeface="Calibri" panose="020F0502020204030204" pitchFamily="34" charset="0"/>
                      </a:endParaRPr>
                    </a:p>
                  </a:txBody>
                  <a:tcPr marL="7311" marR="7311" marT="7311" marB="0" anchor="ctr"/>
                </a:tc>
                <a:tc>
                  <a:txBody>
                    <a:bodyPr/>
                    <a:lstStyle/>
                    <a:p>
                      <a:pPr algn="ctr" fontAlgn="ctr"/>
                      <a:r>
                        <a:rPr lang="en-MY" sz="1100" b="1" u="none" strike="noStrike">
                          <a:effectLst/>
                        </a:rPr>
                        <a:t>International Institute of Welding</a:t>
                      </a:r>
                      <a:endParaRPr lang="en-MY" sz="1100" b="1" i="0" u="none" strike="noStrike">
                        <a:solidFill>
                          <a:srgbClr val="000000"/>
                        </a:solidFill>
                        <a:effectLst/>
                        <a:latin typeface="Calibri" panose="020F0502020204030204" pitchFamily="34" charset="0"/>
                      </a:endParaRPr>
                    </a:p>
                  </a:txBody>
                  <a:tcPr marL="7311" marR="7311" marT="7311" marB="0" anchor="ctr"/>
                </a:tc>
                <a:tc>
                  <a:txBody>
                    <a:bodyPr/>
                    <a:lstStyle/>
                    <a:p>
                      <a:pPr algn="ctr" fontAlgn="ctr"/>
                      <a:r>
                        <a:rPr lang="en-MY" sz="1100" b="1" u="none" strike="noStrike">
                          <a:effectLst/>
                        </a:rPr>
                        <a:t>NA</a:t>
                      </a:r>
                      <a:endParaRPr lang="en-MY" sz="1100" b="1" i="0" u="none" strike="noStrike">
                        <a:solidFill>
                          <a:srgbClr val="000000"/>
                        </a:solidFill>
                        <a:effectLst/>
                        <a:latin typeface="Calibri" panose="020F0502020204030204" pitchFamily="34" charset="0"/>
                      </a:endParaRPr>
                    </a:p>
                  </a:txBody>
                  <a:tcPr marL="7311" marR="7311" marT="7311" marB="0" anchor="ctr"/>
                </a:tc>
                <a:extLst>
                  <a:ext uri="{0D108BD9-81ED-4DB2-BD59-A6C34878D82A}">
                    <a16:rowId xmlns:a16="http://schemas.microsoft.com/office/drawing/2014/main" val="1141387383"/>
                  </a:ext>
                </a:extLst>
              </a:tr>
              <a:tr h="521985">
                <a:tc rowSpan="2">
                  <a:txBody>
                    <a:bodyPr/>
                    <a:lstStyle/>
                    <a:p>
                      <a:pPr algn="ctr" fontAlgn="ctr"/>
                      <a:r>
                        <a:rPr lang="en-MY" sz="1100" b="1" u="none" strike="noStrike">
                          <a:effectLst/>
                        </a:rPr>
                        <a:t>Pulse laser acoustics for the characterization of inhomogeneities at interfaces of microstructures</a:t>
                      </a:r>
                      <a:endParaRPr lang="en-MY" sz="1100" b="1" i="0" u="none" strike="noStrike">
                        <a:solidFill>
                          <a:srgbClr val="000000"/>
                        </a:solidFill>
                        <a:effectLst/>
                        <a:latin typeface="Calibri" panose="020F0502020204030204" pitchFamily="34" charset="0"/>
                      </a:endParaRPr>
                    </a:p>
                  </a:txBody>
                  <a:tcPr marL="7311" marR="7311" marT="7311" marB="0" anchor="ctr"/>
                </a:tc>
                <a:tc>
                  <a:txBody>
                    <a:bodyPr/>
                    <a:lstStyle/>
                    <a:p>
                      <a:pPr algn="ctr" fontAlgn="ctr"/>
                      <a:r>
                        <a:rPr lang="en-MY" sz="1100" b="1" u="none" strike="noStrike">
                          <a:effectLst/>
                        </a:rPr>
                        <a:t>Center of Mechanics, ETH, Swiss Federal Institute of Technology, CH 8092 Z€urich, Switzerland</a:t>
                      </a:r>
                      <a:endParaRPr lang="en-MY" sz="1100" b="1" i="0" u="none" strike="noStrike">
                        <a:solidFill>
                          <a:srgbClr val="000000"/>
                        </a:solidFill>
                        <a:effectLst/>
                        <a:latin typeface="Calibri" panose="020F0502020204030204" pitchFamily="34" charset="0"/>
                      </a:endParaRPr>
                    </a:p>
                  </a:txBody>
                  <a:tcPr marL="7311" marR="7311" marT="7311" marB="0" anchor="ctr"/>
                </a:tc>
                <a:tc rowSpan="2">
                  <a:txBody>
                    <a:bodyPr/>
                    <a:lstStyle/>
                    <a:p>
                      <a:pPr algn="ctr" fontAlgn="ctr"/>
                      <a:r>
                        <a:rPr lang="en-MY" sz="1100" b="1" u="none" strike="noStrike">
                          <a:effectLst/>
                        </a:rPr>
                        <a:t>2004</a:t>
                      </a:r>
                      <a:endParaRPr lang="en-MY" sz="1100" b="1" i="0" u="none" strike="noStrike">
                        <a:solidFill>
                          <a:srgbClr val="000000"/>
                        </a:solidFill>
                        <a:effectLst/>
                        <a:latin typeface="Calibri" panose="020F0502020204030204" pitchFamily="34" charset="0"/>
                      </a:endParaRPr>
                    </a:p>
                  </a:txBody>
                  <a:tcPr marL="7311" marR="7311" marT="7311" marB="0" anchor="ctr"/>
                </a:tc>
                <a:extLst>
                  <a:ext uri="{0D108BD9-81ED-4DB2-BD59-A6C34878D82A}">
                    <a16:rowId xmlns:a16="http://schemas.microsoft.com/office/drawing/2014/main" val="2494406457"/>
                  </a:ext>
                </a:extLst>
              </a:tr>
              <a:tr h="584857">
                <a:tc vMerge="1">
                  <a:txBody>
                    <a:bodyPr/>
                    <a:lstStyle/>
                    <a:p>
                      <a:endParaRPr lang="en-MY"/>
                    </a:p>
                  </a:txBody>
                  <a:tcPr/>
                </a:tc>
                <a:tc>
                  <a:txBody>
                    <a:bodyPr/>
                    <a:lstStyle/>
                    <a:p>
                      <a:pPr algn="ctr" fontAlgn="ctr"/>
                      <a:r>
                        <a:rPr lang="en-MY" sz="1100" b="1" u="none" strike="noStrike">
                          <a:effectLst/>
                        </a:rPr>
                        <a:t>b Ion Beam Physics, ETH H€onggerberg, Swiss Federal Institute of Technology, CH 8093 Z€urich, Switzerland</a:t>
                      </a:r>
                      <a:endParaRPr lang="en-MY" sz="1100" b="1" i="0" u="none" strike="noStrike">
                        <a:solidFill>
                          <a:srgbClr val="000000"/>
                        </a:solidFill>
                        <a:effectLst/>
                        <a:latin typeface="Calibri" panose="020F0502020204030204" pitchFamily="34" charset="0"/>
                      </a:endParaRPr>
                    </a:p>
                  </a:txBody>
                  <a:tcPr marL="7311" marR="7311" marT="7311" marB="0" anchor="ctr"/>
                </a:tc>
                <a:tc vMerge="1">
                  <a:txBody>
                    <a:bodyPr/>
                    <a:lstStyle/>
                    <a:p>
                      <a:endParaRPr lang="en-MY"/>
                    </a:p>
                  </a:txBody>
                  <a:tcPr/>
                </a:tc>
                <a:extLst>
                  <a:ext uri="{0D108BD9-81ED-4DB2-BD59-A6C34878D82A}">
                    <a16:rowId xmlns:a16="http://schemas.microsoft.com/office/drawing/2014/main" val="2931422197"/>
                  </a:ext>
                </a:extLst>
              </a:tr>
              <a:tr h="292429">
                <a:tc>
                  <a:txBody>
                    <a:bodyPr/>
                    <a:lstStyle/>
                    <a:p>
                      <a:pPr algn="l" fontAlgn="ctr"/>
                      <a:r>
                        <a:rPr lang="en-MY" sz="1100" b="1" u="none" strike="noStrike">
                          <a:effectLst/>
                        </a:rPr>
                        <a:t>Life Extension of Class F and Class F2 Details Using Ultrasonic Peening</a:t>
                      </a:r>
                      <a:endParaRPr lang="en-MY" sz="1100" b="1" i="0" u="none" strike="noStrike">
                        <a:solidFill>
                          <a:srgbClr val="000000"/>
                        </a:solidFill>
                        <a:effectLst/>
                        <a:latin typeface="Calibri" panose="020F0502020204030204" pitchFamily="34" charset="0"/>
                      </a:endParaRPr>
                    </a:p>
                  </a:txBody>
                  <a:tcPr marL="7311" marR="7311" marT="7311" marB="0" anchor="ctr"/>
                </a:tc>
                <a:tc>
                  <a:txBody>
                    <a:bodyPr/>
                    <a:lstStyle/>
                    <a:p>
                      <a:pPr algn="ctr" fontAlgn="ctr"/>
                      <a:r>
                        <a:rPr lang="en-MY" sz="1100" b="1" u="none" strike="noStrike" dirty="0">
                          <a:effectLst/>
                        </a:rPr>
                        <a:t>International Institute of Welding</a:t>
                      </a:r>
                      <a:endParaRPr lang="en-MY" sz="1100" b="1" i="0" u="none" strike="noStrike" dirty="0">
                        <a:solidFill>
                          <a:srgbClr val="000000"/>
                        </a:solidFill>
                        <a:effectLst/>
                        <a:latin typeface="Calibri" panose="020F0502020204030204" pitchFamily="34" charset="0"/>
                      </a:endParaRPr>
                    </a:p>
                  </a:txBody>
                  <a:tcPr marL="7311" marR="7311" marT="7311" marB="0" anchor="ctr"/>
                </a:tc>
                <a:tc>
                  <a:txBody>
                    <a:bodyPr/>
                    <a:lstStyle/>
                    <a:p>
                      <a:pPr algn="ctr" fontAlgn="ctr"/>
                      <a:r>
                        <a:rPr lang="en-MY" sz="1100" b="1" u="none" strike="noStrike">
                          <a:effectLst/>
                        </a:rPr>
                        <a:t>NA</a:t>
                      </a:r>
                      <a:endParaRPr lang="en-MY" sz="1100" b="1" i="0" u="none" strike="noStrike">
                        <a:solidFill>
                          <a:srgbClr val="000000"/>
                        </a:solidFill>
                        <a:effectLst/>
                        <a:latin typeface="Calibri" panose="020F0502020204030204" pitchFamily="34" charset="0"/>
                      </a:endParaRPr>
                    </a:p>
                  </a:txBody>
                  <a:tcPr marL="7311" marR="7311" marT="7311" marB="0" anchor="ctr"/>
                </a:tc>
                <a:extLst>
                  <a:ext uri="{0D108BD9-81ED-4DB2-BD59-A6C34878D82A}">
                    <a16:rowId xmlns:a16="http://schemas.microsoft.com/office/drawing/2014/main" val="2428711488"/>
                  </a:ext>
                </a:extLst>
              </a:tr>
              <a:tr h="393316">
                <a:tc>
                  <a:txBody>
                    <a:bodyPr/>
                    <a:lstStyle/>
                    <a:p>
                      <a:pPr algn="l" fontAlgn="ctr"/>
                      <a:r>
                        <a:rPr lang="en-MY" sz="1100" b="1" u="none" strike="noStrike">
                          <a:effectLst/>
                        </a:rPr>
                        <a:t>Structural Fatigue and Life Extension of Offshore FPSOs by Means of Ultrasonic Peening</a:t>
                      </a:r>
                      <a:endParaRPr lang="en-MY" sz="1100" b="1" i="0" u="none" strike="noStrike">
                        <a:solidFill>
                          <a:srgbClr val="000000"/>
                        </a:solidFill>
                        <a:effectLst/>
                        <a:latin typeface="Calibri" panose="020F0502020204030204" pitchFamily="34" charset="0"/>
                      </a:endParaRPr>
                    </a:p>
                  </a:txBody>
                  <a:tcPr marL="7311" marR="7311" marT="7311" marB="0" anchor="ctr"/>
                </a:tc>
                <a:tc>
                  <a:txBody>
                    <a:bodyPr/>
                    <a:lstStyle/>
                    <a:p>
                      <a:pPr algn="ctr" fontAlgn="ctr"/>
                      <a:r>
                        <a:rPr lang="en-MY" sz="1100" b="1" u="none" strike="noStrike">
                          <a:effectLst/>
                        </a:rPr>
                        <a:t>Scandinavian Oil-Gas Magazine</a:t>
                      </a:r>
                      <a:endParaRPr lang="en-MY" sz="1100" b="1" i="0" u="none" strike="noStrike">
                        <a:solidFill>
                          <a:srgbClr val="000000"/>
                        </a:solidFill>
                        <a:effectLst/>
                        <a:latin typeface="Calibri" panose="020F0502020204030204" pitchFamily="34" charset="0"/>
                      </a:endParaRPr>
                    </a:p>
                  </a:txBody>
                  <a:tcPr marL="7311" marR="7311" marT="7311" marB="0" anchor="ctr"/>
                </a:tc>
                <a:tc>
                  <a:txBody>
                    <a:bodyPr/>
                    <a:lstStyle/>
                    <a:p>
                      <a:pPr algn="ctr" fontAlgn="ctr"/>
                      <a:r>
                        <a:rPr lang="en-MY" sz="1100" b="1" u="none" strike="noStrike" dirty="0">
                          <a:effectLst/>
                        </a:rPr>
                        <a:t>2012</a:t>
                      </a:r>
                      <a:endParaRPr lang="en-MY" sz="1100" b="1" i="0" u="none" strike="noStrike" dirty="0">
                        <a:solidFill>
                          <a:srgbClr val="000000"/>
                        </a:solidFill>
                        <a:effectLst/>
                        <a:latin typeface="Calibri" panose="020F0502020204030204" pitchFamily="34" charset="0"/>
                      </a:endParaRPr>
                    </a:p>
                  </a:txBody>
                  <a:tcPr marL="7311" marR="7311" marT="7311" marB="0" anchor="ctr"/>
                </a:tc>
                <a:extLst>
                  <a:ext uri="{0D108BD9-81ED-4DB2-BD59-A6C34878D82A}">
                    <a16:rowId xmlns:a16="http://schemas.microsoft.com/office/drawing/2014/main" val="1944428959"/>
                  </a:ext>
                </a:extLst>
              </a:tr>
            </a:tbl>
          </a:graphicData>
        </a:graphic>
      </p:graphicFrame>
    </p:spTree>
    <p:extLst>
      <p:ext uri="{BB962C8B-B14F-4D97-AF65-F5344CB8AC3E}">
        <p14:creationId xmlns:p14="http://schemas.microsoft.com/office/powerpoint/2010/main" val="7147319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HOW ULTRASONIC PEENING SOLUTIONS WORK?</a:t>
            </a:r>
            <a:endParaRPr lang="en-MY"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1656550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4814" y="5584873"/>
            <a:ext cx="1060939" cy="1060939"/>
          </a:xfrm>
          <a:prstGeom prst="rect">
            <a:avLst/>
          </a:prstGeom>
        </p:spPr>
      </p:pic>
    </p:spTree>
    <p:extLst>
      <p:ext uri="{BB962C8B-B14F-4D97-AF65-F5344CB8AC3E}">
        <p14:creationId xmlns:p14="http://schemas.microsoft.com/office/powerpoint/2010/main" val="14751738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PROCEDURE DEVELOPMENT</a:t>
            </a:r>
            <a:endParaRPr lang="en-MY"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709323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4814" y="5584873"/>
            <a:ext cx="1060939" cy="1060939"/>
          </a:xfrm>
          <a:prstGeom prst="rect">
            <a:avLst/>
          </a:prstGeom>
        </p:spPr>
      </p:pic>
    </p:spTree>
    <p:extLst>
      <p:ext uri="{BB962C8B-B14F-4D97-AF65-F5344CB8AC3E}">
        <p14:creationId xmlns:p14="http://schemas.microsoft.com/office/powerpoint/2010/main" val="41509071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ULTRASONIC PEENING SOLUTIONS</a:t>
            </a:r>
            <a:endParaRPr lang="en-MY" dirty="0"/>
          </a:p>
        </p:txBody>
      </p:sp>
      <p:pic>
        <p:nvPicPr>
          <p:cNvPr id="5" name="Content Placeholder 4"/>
          <p:cNvPicPr>
            <a:picLocks noGrp="1" noChangeAspect="1"/>
          </p:cNvPicPr>
          <p:nvPr>
            <p:ph idx="1"/>
          </p:nvPr>
        </p:nvPicPr>
        <p:blipFill>
          <a:blip r:embed="rId2"/>
          <a:stretch>
            <a:fillRect/>
          </a:stretch>
        </p:blipFill>
        <p:spPr>
          <a:xfrm>
            <a:off x="838200" y="1540563"/>
            <a:ext cx="6436804" cy="481062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814" y="5598941"/>
            <a:ext cx="1060939" cy="1060939"/>
          </a:xfrm>
          <a:prstGeom prst="rect">
            <a:avLst/>
          </a:prstGeom>
        </p:spPr>
      </p:pic>
    </p:spTree>
    <p:extLst>
      <p:ext uri="{BB962C8B-B14F-4D97-AF65-F5344CB8AC3E}">
        <p14:creationId xmlns:p14="http://schemas.microsoft.com/office/powerpoint/2010/main" val="29856391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820</Words>
  <Application>Microsoft Office PowerPoint</Application>
  <PresentationFormat>Widescreen</PresentationFormat>
  <Paragraphs>96</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Agency FB</vt:lpstr>
      <vt:lpstr>Arial</vt:lpstr>
      <vt:lpstr>Calibri</vt:lpstr>
      <vt:lpstr>Calibri Light</vt:lpstr>
      <vt:lpstr>Candara</vt:lpstr>
      <vt:lpstr>Century Gothic</vt:lpstr>
      <vt:lpstr>Wingdings 3</vt:lpstr>
      <vt:lpstr>1_Office Theme</vt:lpstr>
      <vt:lpstr>ULTRASONIC PEENING SOLUTIONS</vt:lpstr>
      <vt:lpstr>WHAT IS RESIDUAL STRESS?</vt:lpstr>
      <vt:lpstr>WHAT IS ULTRASONIC PEENING SOLUTIONS?</vt:lpstr>
      <vt:lpstr>WHY ULTRASONIC PEENING SOLUTIONS?</vt:lpstr>
      <vt:lpstr>ULTRASONIC PEENING TECHNOLOGY RECOGNITION</vt:lpstr>
      <vt:lpstr>GUIDING DOCUMENT</vt:lpstr>
      <vt:lpstr>HOW ULTRASONIC PEENING SOLUTIONS WORK?</vt:lpstr>
      <vt:lpstr>PROCEDURE DEVELOPMENT</vt:lpstr>
      <vt:lpstr>ULTRASONIC PEENING SOLUTIONS</vt:lpstr>
      <vt:lpstr>PowerPoint Presentation</vt:lpstr>
      <vt:lpstr>COMPARATIVE BETWEEN RESIDUAL STRESS MEASUREMENT TOOLS</vt:lpstr>
      <vt:lpstr>DATA MEASUREMENT BEFORE &amp; AFTER UPT</vt:lpstr>
      <vt:lpstr>Reduction of Residual Stress</vt:lpstr>
      <vt:lpstr>Improves brittle facture resistance of welded joints. </vt:lpstr>
      <vt:lpstr>Improves strength of material </vt:lpstr>
      <vt:lpstr>It increases surface hardness</vt:lpstr>
      <vt:lpstr>Increased surface quality</vt:lpstr>
      <vt:lpstr>Improved Fatigue strength of Welded joint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ULTRASONIC PEENING SOLUTIONS</dc:title>
  <dc:creator>MRTSB</dc:creator>
  <cp:lastModifiedBy>MRTSB</cp:lastModifiedBy>
  <cp:revision>9</cp:revision>
  <dcterms:created xsi:type="dcterms:W3CDTF">2018-01-16T17:55:09Z</dcterms:created>
  <dcterms:modified xsi:type="dcterms:W3CDTF">2018-01-17T16:41:28Z</dcterms:modified>
</cp:coreProperties>
</file>